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31"/>
  </p:notesMasterIdLst>
  <p:handoutMasterIdLst>
    <p:handoutMasterId r:id="rId32"/>
  </p:handout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1pPr>
    <a:lvl2pPr marL="4572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2pPr>
    <a:lvl3pPr marL="9144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3pPr>
    <a:lvl4pPr marL="13716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4pPr>
    <a:lvl5pPr marL="18288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5pPr>
    <a:lvl6pPr marL="2286000" algn="l" defTabSz="457200" rtl="0" eaLnBrk="1" latinLnBrk="0" hangingPunct="1">
      <a:defRPr kern="1200">
        <a:solidFill>
          <a:schemeClr val="tx1"/>
        </a:solidFill>
        <a:latin typeface="Arial" charset="0"/>
        <a:ea typeface="ＭＳ Ｐゴシック" charset="-128"/>
        <a:cs typeface="ＭＳ Ｐゴシック" charset="-128"/>
      </a:defRPr>
    </a:lvl6pPr>
    <a:lvl7pPr marL="2743200" algn="l" defTabSz="457200" rtl="0" eaLnBrk="1" latinLnBrk="0" hangingPunct="1">
      <a:defRPr kern="1200">
        <a:solidFill>
          <a:schemeClr val="tx1"/>
        </a:solidFill>
        <a:latin typeface="Arial" charset="0"/>
        <a:ea typeface="ＭＳ Ｐゴシック" charset="-128"/>
        <a:cs typeface="ＭＳ Ｐゴシック" charset="-128"/>
      </a:defRPr>
    </a:lvl7pPr>
    <a:lvl8pPr marL="3200400" algn="l" defTabSz="457200" rtl="0" eaLnBrk="1" latinLnBrk="0" hangingPunct="1">
      <a:defRPr kern="1200">
        <a:solidFill>
          <a:schemeClr val="tx1"/>
        </a:solidFill>
        <a:latin typeface="Arial" charset="0"/>
        <a:ea typeface="ＭＳ Ｐゴシック" charset="-128"/>
        <a:cs typeface="ＭＳ Ｐゴシック" charset="-128"/>
      </a:defRPr>
    </a:lvl8pPr>
    <a:lvl9pPr marL="3657600" algn="l" defTabSz="457200" rtl="0" eaLnBrk="1" latinLnBrk="0" hangingPunct="1">
      <a:defRPr kern="1200">
        <a:solidFill>
          <a:schemeClr val="tx1"/>
        </a:solidFill>
        <a:latin typeface="Arial" charset="0"/>
        <a:ea typeface="ＭＳ Ｐゴシック" charset="-128"/>
        <a:cs typeface="ＭＳ Ｐゴシック"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6424D"/>
    <a:srgbClr val="5B86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95" d="100"/>
          <a:sy n="95" d="100"/>
        </p:scale>
        <p:origin x="-264"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B44B6B1-5441-9644-AE1C-BB7EA5DBA264}" type="datetimeFigureOut">
              <a:rPr lang="en-US" smtClean="0"/>
              <a:pPr/>
              <a:t>1/31/2013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0300CC7-81E2-B842-8904-673E09748720}" type="slidenum">
              <a:rPr lang="en-US" smtClean="0"/>
              <a:pPr/>
              <a:t>‹#›</a:t>
            </a:fld>
            <a:endParaRPr lang="en-US"/>
          </a:p>
        </p:txBody>
      </p:sp>
    </p:spTree>
    <p:extLst>
      <p:ext uri="{BB962C8B-B14F-4D97-AF65-F5344CB8AC3E}">
        <p14:creationId xmlns:p14="http://schemas.microsoft.com/office/powerpoint/2010/main" val="3390553998"/>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21.wav>
</file>

<file path=ppt/media/media22.wav>
</file>

<file path=ppt/media/media23.wav>
</file>

<file path=ppt/media/media24.wav>
</file>

<file path=ppt/media/media25.wav>
</file>

<file path=ppt/media/media26.wav>
</file>

<file path=ppt/media/media27.wav>
</file>

<file path=ppt/media/media28.wav>
</file>

<file path=ppt/media/media29.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1878819-472C-A14B-95BF-39C94BA106B2}" type="datetimeFigureOut">
              <a:rPr lang="en-US" smtClean="0"/>
              <a:pPr/>
              <a:t>1/31/2013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B4F38C2-4548-F541-8261-4C1D96E7A166}" type="slidenum">
              <a:rPr lang="en-US" smtClean="0"/>
              <a:pPr/>
              <a:t>‹#›</a:t>
            </a:fld>
            <a:endParaRPr lang="en-US"/>
          </a:p>
        </p:txBody>
      </p:sp>
    </p:spTree>
    <p:extLst>
      <p:ext uri="{BB962C8B-B14F-4D97-AF65-F5344CB8AC3E}">
        <p14:creationId xmlns:p14="http://schemas.microsoft.com/office/powerpoint/2010/main" val="18796102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B4F38C2-4548-F541-8261-4C1D96E7A166}" type="slidenum">
              <a:rPr lang="en-US" smtClean="0"/>
              <a:pPr/>
              <a:t>1</a:t>
            </a:fld>
            <a:endParaRPr lang="en-US"/>
          </a:p>
        </p:txBody>
      </p:sp>
    </p:spTree>
    <p:extLst>
      <p:ext uri="{BB962C8B-B14F-4D97-AF65-F5344CB8AC3E}">
        <p14:creationId xmlns:p14="http://schemas.microsoft.com/office/powerpoint/2010/main" val="23903415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10</a:t>
            </a:fld>
            <a:endParaRPr lang="en-US"/>
          </a:p>
        </p:txBody>
      </p:sp>
    </p:spTree>
    <p:extLst>
      <p:ext uri="{BB962C8B-B14F-4D97-AF65-F5344CB8AC3E}">
        <p14:creationId xmlns:p14="http://schemas.microsoft.com/office/powerpoint/2010/main" val="3523516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11</a:t>
            </a:fld>
            <a:endParaRPr lang="en-US"/>
          </a:p>
        </p:txBody>
      </p:sp>
    </p:spTree>
    <p:extLst>
      <p:ext uri="{BB962C8B-B14F-4D97-AF65-F5344CB8AC3E}">
        <p14:creationId xmlns:p14="http://schemas.microsoft.com/office/powerpoint/2010/main" val="2534853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12</a:t>
            </a:fld>
            <a:endParaRPr lang="en-US"/>
          </a:p>
        </p:txBody>
      </p:sp>
    </p:spTree>
    <p:extLst>
      <p:ext uri="{BB962C8B-B14F-4D97-AF65-F5344CB8AC3E}">
        <p14:creationId xmlns:p14="http://schemas.microsoft.com/office/powerpoint/2010/main" val="3834424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13</a:t>
            </a:fld>
            <a:endParaRPr lang="en-US"/>
          </a:p>
        </p:txBody>
      </p:sp>
    </p:spTree>
    <p:extLst>
      <p:ext uri="{BB962C8B-B14F-4D97-AF65-F5344CB8AC3E}">
        <p14:creationId xmlns:p14="http://schemas.microsoft.com/office/powerpoint/2010/main" val="40737063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14</a:t>
            </a:fld>
            <a:endParaRPr lang="en-US"/>
          </a:p>
        </p:txBody>
      </p:sp>
    </p:spTree>
    <p:extLst>
      <p:ext uri="{BB962C8B-B14F-4D97-AF65-F5344CB8AC3E}">
        <p14:creationId xmlns:p14="http://schemas.microsoft.com/office/powerpoint/2010/main" val="2758577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15</a:t>
            </a:fld>
            <a:endParaRPr lang="en-US"/>
          </a:p>
        </p:txBody>
      </p:sp>
    </p:spTree>
    <p:extLst>
      <p:ext uri="{BB962C8B-B14F-4D97-AF65-F5344CB8AC3E}">
        <p14:creationId xmlns:p14="http://schemas.microsoft.com/office/powerpoint/2010/main" val="488607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16</a:t>
            </a:fld>
            <a:endParaRPr lang="en-US"/>
          </a:p>
        </p:txBody>
      </p:sp>
    </p:spTree>
    <p:extLst>
      <p:ext uri="{BB962C8B-B14F-4D97-AF65-F5344CB8AC3E}">
        <p14:creationId xmlns:p14="http://schemas.microsoft.com/office/powerpoint/2010/main" val="5424815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17</a:t>
            </a:fld>
            <a:endParaRPr lang="en-US"/>
          </a:p>
        </p:txBody>
      </p:sp>
    </p:spTree>
    <p:extLst>
      <p:ext uri="{BB962C8B-B14F-4D97-AF65-F5344CB8AC3E}">
        <p14:creationId xmlns:p14="http://schemas.microsoft.com/office/powerpoint/2010/main" val="38166815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18</a:t>
            </a:fld>
            <a:endParaRPr lang="en-US"/>
          </a:p>
        </p:txBody>
      </p:sp>
    </p:spTree>
    <p:extLst>
      <p:ext uri="{BB962C8B-B14F-4D97-AF65-F5344CB8AC3E}">
        <p14:creationId xmlns:p14="http://schemas.microsoft.com/office/powerpoint/2010/main" val="4071874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19</a:t>
            </a:fld>
            <a:endParaRPr lang="en-US"/>
          </a:p>
        </p:txBody>
      </p:sp>
    </p:spTree>
    <p:extLst>
      <p:ext uri="{BB962C8B-B14F-4D97-AF65-F5344CB8AC3E}">
        <p14:creationId xmlns:p14="http://schemas.microsoft.com/office/powerpoint/2010/main" val="589135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2</a:t>
            </a:fld>
            <a:endParaRPr lang="en-US"/>
          </a:p>
        </p:txBody>
      </p:sp>
    </p:spTree>
    <p:extLst>
      <p:ext uri="{BB962C8B-B14F-4D97-AF65-F5344CB8AC3E}">
        <p14:creationId xmlns:p14="http://schemas.microsoft.com/office/powerpoint/2010/main" val="19147309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20</a:t>
            </a:fld>
            <a:endParaRPr lang="en-US"/>
          </a:p>
        </p:txBody>
      </p:sp>
    </p:spTree>
    <p:extLst>
      <p:ext uri="{BB962C8B-B14F-4D97-AF65-F5344CB8AC3E}">
        <p14:creationId xmlns:p14="http://schemas.microsoft.com/office/powerpoint/2010/main" val="37231316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21</a:t>
            </a:fld>
            <a:endParaRPr lang="en-US"/>
          </a:p>
        </p:txBody>
      </p:sp>
    </p:spTree>
    <p:extLst>
      <p:ext uri="{BB962C8B-B14F-4D97-AF65-F5344CB8AC3E}">
        <p14:creationId xmlns:p14="http://schemas.microsoft.com/office/powerpoint/2010/main" val="30986612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22</a:t>
            </a:fld>
            <a:endParaRPr lang="en-US"/>
          </a:p>
        </p:txBody>
      </p:sp>
    </p:spTree>
    <p:extLst>
      <p:ext uri="{BB962C8B-B14F-4D97-AF65-F5344CB8AC3E}">
        <p14:creationId xmlns:p14="http://schemas.microsoft.com/office/powerpoint/2010/main" val="35527233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23</a:t>
            </a:fld>
            <a:endParaRPr lang="en-US"/>
          </a:p>
        </p:txBody>
      </p:sp>
    </p:spTree>
    <p:extLst>
      <p:ext uri="{BB962C8B-B14F-4D97-AF65-F5344CB8AC3E}">
        <p14:creationId xmlns:p14="http://schemas.microsoft.com/office/powerpoint/2010/main" val="9301375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24</a:t>
            </a:fld>
            <a:endParaRPr lang="en-US"/>
          </a:p>
        </p:txBody>
      </p:sp>
    </p:spTree>
    <p:extLst>
      <p:ext uri="{BB962C8B-B14F-4D97-AF65-F5344CB8AC3E}">
        <p14:creationId xmlns:p14="http://schemas.microsoft.com/office/powerpoint/2010/main" val="13772698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25</a:t>
            </a:fld>
            <a:endParaRPr lang="en-US"/>
          </a:p>
        </p:txBody>
      </p:sp>
    </p:spTree>
    <p:extLst>
      <p:ext uri="{BB962C8B-B14F-4D97-AF65-F5344CB8AC3E}">
        <p14:creationId xmlns:p14="http://schemas.microsoft.com/office/powerpoint/2010/main" val="26544408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26</a:t>
            </a:fld>
            <a:endParaRPr lang="en-US"/>
          </a:p>
        </p:txBody>
      </p:sp>
    </p:spTree>
    <p:extLst>
      <p:ext uri="{BB962C8B-B14F-4D97-AF65-F5344CB8AC3E}">
        <p14:creationId xmlns:p14="http://schemas.microsoft.com/office/powerpoint/2010/main" val="4092534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27</a:t>
            </a:fld>
            <a:endParaRPr lang="en-US"/>
          </a:p>
        </p:txBody>
      </p:sp>
    </p:spTree>
    <p:extLst>
      <p:ext uri="{BB962C8B-B14F-4D97-AF65-F5344CB8AC3E}">
        <p14:creationId xmlns:p14="http://schemas.microsoft.com/office/powerpoint/2010/main" val="40557719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28</a:t>
            </a:fld>
            <a:endParaRPr lang="en-US"/>
          </a:p>
        </p:txBody>
      </p:sp>
    </p:spTree>
    <p:extLst>
      <p:ext uri="{BB962C8B-B14F-4D97-AF65-F5344CB8AC3E}">
        <p14:creationId xmlns:p14="http://schemas.microsoft.com/office/powerpoint/2010/main" val="35135449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29</a:t>
            </a:fld>
            <a:endParaRPr lang="en-US"/>
          </a:p>
        </p:txBody>
      </p:sp>
    </p:spTree>
    <p:extLst>
      <p:ext uri="{BB962C8B-B14F-4D97-AF65-F5344CB8AC3E}">
        <p14:creationId xmlns:p14="http://schemas.microsoft.com/office/powerpoint/2010/main" val="2295342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body" idx="1"/>
          </p:nvPr>
        </p:nvSpPr>
        <p:spPr>
          <a:ln/>
        </p:spPr>
        <p:txBody>
          <a:bodyPr/>
          <a:lstStyle/>
          <a:p>
            <a:endParaRPr lang="en-US"/>
          </a:p>
        </p:txBody>
      </p:sp>
      <p:sp>
        <p:nvSpPr>
          <p:cNvPr id="18435" name="Rectangle 3"/>
          <p:cNvSpPr>
            <a:spLocks noGrp="1" noRot="1" noChangeAspect="1" noChangeArrowheads="1" noTextEdit="1"/>
          </p:cNvSpPr>
          <p:nvPr>
            <p:ph type="sldImg"/>
          </p:nvPr>
        </p:nvSpPr>
        <p:spPr>
          <a:ln cap="flat"/>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4</a:t>
            </a:fld>
            <a:endParaRPr lang="en-US"/>
          </a:p>
        </p:txBody>
      </p:sp>
    </p:spTree>
    <p:extLst>
      <p:ext uri="{BB962C8B-B14F-4D97-AF65-F5344CB8AC3E}">
        <p14:creationId xmlns:p14="http://schemas.microsoft.com/office/powerpoint/2010/main" val="19089116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5</a:t>
            </a:fld>
            <a:endParaRPr lang="en-US"/>
          </a:p>
        </p:txBody>
      </p:sp>
    </p:spTree>
    <p:extLst>
      <p:ext uri="{BB962C8B-B14F-4D97-AF65-F5344CB8AC3E}">
        <p14:creationId xmlns:p14="http://schemas.microsoft.com/office/powerpoint/2010/main" val="6448924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body" idx="1"/>
          </p:nvPr>
        </p:nvSpPr>
        <p:spPr>
          <a:ln/>
        </p:spPr>
        <p:txBody>
          <a:bodyPr/>
          <a:lstStyle/>
          <a:p>
            <a:endParaRPr lang="en-US"/>
          </a:p>
        </p:txBody>
      </p:sp>
      <p:sp>
        <p:nvSpPr>
          <p:cNvPr id="26627" name="Rectangle 3"/>
          <p:cNvSpPr>
            <a:spLocks noGrp="1" noRot="1" noChangeAspect="1" noChangeArrowheads="1" noTextEdit="1"/>
          </p:cNvSpPr>
          <p:nvPr>
            <p:ph type="sldImg"/>
          </p:nvPr>
        </p:nvSpPr>
        <p:spPr>
          <a:ln cap="flat"/>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7</a:t>
            </a:fld>
            <a:endParaRPr lang="en-US"/>
          </a:p>
        </p:txBody>
      </p:sp>
    </p:spTree>
    <p:extLst>
      <p:ext uri="{BB962C8B-B14F-4D97-AF65-F5344CB8AC3E}">
        <p14:creationId xmlns:p14="http://schemas.microsoft.com/office/powerpoint/2010/main" val="3607317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8</a:t>
            </a:fld>
            <a:endParaRPr lang="en-US"/>
          </a:p>
        </p:txBody>
      </p:sp>
    </p:spTree>
    <p:extLst>
      <p:ext uri="{BB962C8B-B14F-4D97-AF65-F5344CB8AC3E}">
        <p14:creationId xmlns:p14="http://schemas.microsoft.com/office/powerpoint/2010/main" val="983597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D5A050-7306-7B4E-867E-A3663FBCD5C6}" type="slidenum">
              <a:rPr lang="en-US" smtClean="0"/>
              <a:pPr/>
              <a:t>9</a:t>
            </a:fld>
            <a:endParaRPr lang="en-US"/>
          </a:p>
        </p:txBody>
      </p:sp>
    </p:spTree>
    <p:extLst>
      <p:ext uri="{BB962C8B-B14F-4D97-AF65-F5344CB8AC3E}">
        <p14:creationId xmlns:p14="http://schemas.microsoft.com/office/powerpoint/2010/main" val="3348278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20A7055C-8A82-1E43-AADF-396B26E07F2B}" type="datetime1">
              <a:rPr lang="en-US" smtClean="0"/>
              <a:pPr>
                <a:defRPr/>
              </a:pPr>
              <a:t>1/31/2013</a:t>
            </a:fld>
            <a:endParaRPr lang="en-US"/>
          </a:p>
        </p:txBody>
      </p:sp>
      <p:sp>
        <p:nvSpPr>
          <p:cNvPr id="6" name="Slide Number Placeholder 5"/>
          <p:cNvSpPr>
            <a:spLocks noGrp="1"/>
          </p:cNvSpPr>
          <p:nvPr>
            <p:ph type="sldNum" sz="quarter" idx="12"/>
          </p:nvPr>
        </p:nvSpPr>
        <p:spPr/>
        <p:txBody>
          <a:bodyPr/>
          <a:lstStyle>
            <a:lvl1pPr>
              <a:defRPr/>
            </a:lvl1pPr>
          </a:lstStyle>
          <a:p>
            <a:pPr>
              <a:defRPr/>
            </a:pPr>
            <a:fld id="{8A6632A1-E96B-D240-A8CB-6EE7FCFAC9F9}" type="slidenum">
              <a:rPr lang="en-US" smtClean="0"/>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D2F71CA6-DDE3-BD41-A149-F9C0D24AC3A1}" type="datetime1">
              <a:rPr lang="en-US" smtClean="0"/>
              <a:pPr>
                <a:defRPr/>
              </a:pPr>
              <a:t>1/31/2013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lvl1pPr>
          </a:lstStyle>
          <a:p>
            <a:pPr>
              <a:defRPr/>
            </a:pPr>
            <a:r>
              <a:rPr lang="en-US" smtClean="0"/>
              <a:t>Chapter 1  Introduction</a:t>
            </a:r>
            <a:endParaRPr lang="en-US"/>
          </a:p>
        </p:txBody>
      </p:sp>
      <p:sp>
        <p:nvSpPr>
          <p:cNvPr id="6" name="Slide Number Placeholder 5"/>
          <p:cNvSpPr>
            <a:spLocks noGrp="1"/>
          </p:cNvSpPr>
          <p:nvPr>
            <p:ph type="sldNum" sz="quarter" idx="12"/>
          </p:nvPr>
        </p:nvSpPr>
        <p:spPr/>
        <p:txBody>
          <a:bodyPr/>
          <a:lstStyle>
            <a:lvl1pPr>
              <a:defRPr/>
            </a:lvl1pPr>
          </a:lstStyle>
          <a:p>
            <a:pPr>
              <a:defRPr/>
            </a:pPr>
            <a:fld id="{3463E0A2-0798-9745-87DA-7E77F2F38D9A}" type="slidenum">
              <a:rPr lang="en-US" smtClean="0"/>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8F23FA63-2FD4-ED40-AA09-0FF67DD9B210}" type="datetime1">
              <a:rPr lang="en-US" smtClean="0"/>
              <a:pPr>
                <a:defRPr/>
              </a:pPr>
              <a:t>1/31/2013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lvl1pPr>
          </a:lstStyle>
          <a:p>
            <a:pPr>
              <a:defRPr/>
            </a:pPr>
            <a:r>
              <a:rPr lang="en-US" smtClean="0"/>
              <a:t>Chapter 1  Introduction</a:t>
            </a:r>
            <a:endParaRPr lang="en-US"/>
          </a:p>
        </p:txBody>
      </p:sp>
      <p:sp>
        <p:nvSpPr>
          <p:cNvPr id="6" name="Slide Number Placeholder 5"/>
          <p:cNvSpPr>
            <a:spLocks noGrp="1"/>
          </p:cNvSpPr>
          <p:nvPr>
            <p:ph type="sldNum" sz="quarter" idx="12"/>
          </p:nvPr>
        </p:nvSpPr>
        <p:spPr/>
        <p:txBody>
          <a:bodyPr/>
          <a:lstStyle>
            <a:lvl1pPr>
              <a:defRPr/>
            </a:lvl1pPr>
          </a:lstStyle>
          <a:p>
            <a:pPr>
              <a:defRPr/>
            </a:pPr>
            <a:fld id="{5B7A154E-9DB1-494A-8AF2-8A9764AB2719}" type="slidenum">
              <a:rPr lang="en-US" smtClean="0"/>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dirty="0"/>
          </a:p>
        </p:txBody>
      </p:sp>
      <p:sp>
        <p:nvSpPr>
          <p:cNvPr id="3" name="Content Placeholder 2"/>
          <p:cNvSpPr>
            <a:spLocks noGrp="1"/>
          </p:cNvSpPr>
          <p:nvPr>
            <p:ph idx="1"/>
          </p:nvPr>
        </p:nvSpPr>
        <p:spPr>
          <a:xfrm>
            <a:off x="457200" y="1600200"/>
            <a:ext cx="8229600" cy="4525963"/>
          </a:xfrm>
          <a:prstGeom prst="rect">
            <a:avLst/>
          </a:prstGeom>
        </p:spPr>
        <p:txBody>
          <a:bodyPr/>
          <a:lstStyle>
            <a:lvl1pPr>
              <a:spcBef>
                <a:spcPts val="600"/>
              </a:spcBef>
              <a:spcAft>
                <a:spcPts val="600"/>
              </a:spcAft>
              <a:buFont typeface="Wingdings" charset="2"/>
              <a:buChar char="²"/>
              <a:defRPr sz="2400">
                <a:solidFill>
                  <a:srgbClr val="46424D"/>
                </a:solidFill>
                <a:latin typeface="Arial"/>
                <a:cs typeface="Arial"/>
              </a:defRPr>
            </a:lvl1pPr>
            <a:lvl2pPr>
              <a:spcBef>
                <a:spcPts val="300"/>
              </a:spcBef>
              <a:spcAft>
                <a:spcPts val="300"/>
              </a:spcAft>
              <a:buFont typeface="Wingdings" charset="2"/>
              <a:buChar char="§"/>
              <a:defRPr sz="2000">
                <a:solidFill>
                  <a:srgbClr val="46424D"/>
                </a:solidFill>
                <a:latin typeface="Arial"/>
                <a:cs typeface="Arial"/>
              </a:defRPr>
            </a:lvl2pPr>
            <a:lvl3pPr>
              <a:defRPr sz="1800">
                <a:solidFill>
                  <a:srgbClr val="46424D"/>
                </a:solidFill>
                <a:latin typeface="Arial"/>
                <a:cs typeface="Arial"/>
              </a:defRPr>
            </a:lvl3pPr>
            <a:lvl4pPr>
              <a:defRPr sz="1800">
                <a:solidFill>
                  <a:srgbClr val="46424D"/>
                </a:solidFill>
                <a:latin typeface="Arial"/>
                <a:cs typeface="Arial"/>
              </a:defRPr>
            </a:lvl4pPr>
            <a:lvl5pPr>
              <a:defRPr sz="1800">
                <a:solidFill>
                  <a:srgbClr val="46424D"/>
                </a:solidFill>
                <a:latin typeface="Arial"/>
                <a:cs typeface="Arial"/>
              </a:defRPr>
            </a:lvl5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06587C51-A7E8-E041-9BD1-9BCA697A5811}" type="datetime1">
              <a:rPr lang="en-US" smtClean="0"/>
              <a:pPr>
                <a:defRPr/>
              </a:pPr>
              <a:t>1/31/2013</a:t>
            </a:fld>
            <a:endParaRPr lang="en-US"/>
          </a:p>
        </p:txBody>
      </p:sp>
      <p:sp>
        <p:nvSpPr>
          <p:cNvPr id="6" name="Slide Number Placeholder 5"/>
          <p:cNvSpPr>
            <a:spLocks noGrp="1"/>
          </p:cNvSpPr>
          <p:nvPr>
            <p:ph type="sldNum" sz="quarter" idx="12"/>
          </p:nvPr>
        </p:nvSpPr>
        <p:spPr/>
        <p:txBody>
          <a:bodyPr/>
          <a:lstStyle>
            <a:lvl1pPr>
              <a:defRPr/>
            </a:lvl1pPr>
          </a:lstStyle>
          <a:p>
            <a:pPr>
              <a:defRPr/>
            </a:pPr>
            <a:fld id="{6A4D3DC4-9E7F-1C47-B729-896D53019E3D}" type="slidenum">
              <a:rPr lang="en-US" smtClean="0"/>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62BDDE94-1FC3-7840-BAE2-EB57978533F4}" type="datetime1">
              <a:rPr lang="en-US" smtClean="0"/>
              <a:pPr>
                <a:defRPr/>
              </a:pPr>
              <a:t>1/31/2013</a:t>
            </a:fld>
            <a:endParaRPr lang="en-US"/>
          </a:p>
        </p:txBody>
      </p:sp>
      <p:sp>
        <p:nvSpPr>
          <p:cNvPr id="6" name="Slide Number Placeholder 5"/>
          <p:cNvSpPr>
            <a:spLocks noGrp="1"/>
          </p:cNvSpPr>
          <p:nvPr>
            <p:ph type="sldNum" sz="quarter" idx="12"/>
          </p:nvPr>
        </p:nvSpPr>
        <p:spPr/>
        <p:txBody>
          <a:bodyPr/>
          <a:lstStyle>
            <a:lvl1pPr>
              <a:defRPr/>
            </a:lvl1pPr>
          </a:lstStyle>
          <a:p>
            <a:pPr>
              <a:defRPr/>
            </a:pPr>
            <a:fld id="{D7DFF1E1-6940-BA49-963A-85FADE0EAFB2}" type="slidenum">
              <a:rPr lang="en-US" smtClean="0"/>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E4A5A006-5C58-2B4C-917D-DC522223A38A}" type="datetime1">
              <a:rPr lang="en-US" smtClean="0"/>
              <a:pPr>
                <a:defRPr/>
              </a:pPr>
              <a:t>1/31/2013</a:t>
            </a:fld>
            <a:endParaRPr lang="en-US"/>
          </a:p>
        </p:txBody>
      </p:sp>
      <p:sp>
        <p:nvSpPr>
          <p:cNvPr id="7" name="Slide Number Placeholder 5"/>
          <p:cNvSpPr>
            <a:spLocks noGrp="1"/>
          </p:cNvSpPr>
          <p:nvPr>
            <p:ph type="sldNum" sz="quarter" idx="12"/>
          </p:nvPr>
        </p:nvSpPr>
        <p:spPr/>
        <p:txBody>
          <a:bodyPr/>
          <a:lstStyle>
            <a:lvl1pPr>
              <a:defRPr/>
            </a:lvl1pPr>
          </a:lstStyle>
          <a:p>
            <a:pPr>
              <a:defRPr/>
            </a:pPr>
            <a:fld id="{C2FAEA27-515E-094A-842B-7E18C3B58789}" type="slidenum">
              <a:rPr lang="en-US" smtClean="0"/>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1254EF3D-88D6-7744-A172-8368A7C6913D}" type="datetime1">
              <a:rPr lang="en-US" smtClean="0"/>
              <a:pPr>
                <a:defRPr/>
              </a:pPr>
              <a:t>1/31/2013</a:t>
            </a:fld>
            <a:endParaRPr lang="en-US"/>
          </a:p>
        </p:txBody>
      </p:sp>
      <p:sp>
        <p:nvSpPr>
          <p:cNvPr id="9" name="Slide Number Placeholder 5"/>
          <p:cNvSpPr>
            <a:spLocks noGrp="1"/>
          </p:cNvSpPr>
          <p:nvPr>
            <p:ph type="sldNum" sz="quarter" idx="12"/>
          </p:nvPr>
        </p:nvSpPr>
        <p:spPr/>
        <p:txBody>
          <a:bodyPr/>
          <a:lstStyle>
            <a:lvl1pPr>
              <a:defRPr/>
            </a:lvl1pPr>
          </a:lstStyle>
          <a:p>
            <a:pPr>
              <a:defRPr/>
            </a:pPr>
            <a:fld id="{1CB38100-995D-D845-AEB2-0A3B47AC4C36}" type="slidenum">
              <a:rPr lang="en-US" smtClean="0"/>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42C67EE4-B3D2-0E43-92EA-AF9BDEBF847C}" type="datetime1">
              <a:rPr lang="en-US" smtClean="0"/>
              <a:pPr>
                <a:defRPr/>
              </a:pPr>
              <a:t>1/31/2013</a:t>
            </a:fld>
            <a:endParaRPr lang="en-US"/>
          </a:p>
        </p:txBody>
      </p:sp>
      <p:sp>
        <p:nvSpPr>
          <p:cNvPr id="5" name="Slide Number Placeholder 5"/>
          <p:cNvSpPr>
            <a:spLocks noGrp="1"/>
          </p:cNvSpPr>
          <p:nvPr>
            <p:ph type="sldNum" sz="quarter" idx="12"/>
          </p:nvPr>
        </p:nvSpPr>
        <p:spPr/>
        <p:txBody>
          <a:bodyPr/>
          <a:lstStyle>
            <a:lvl1pPr>
              <a:defRPr/>
            </a:lvl1pPr>
          </a:lstStyle>
          <a:p>
            <a:pPr>
              <a:defRPr/>
            </a:pPr>
            <a:fld id="{5323AA34-E435-CB43-B1EC-D16A672B4041}" type="slidenum">
              <a:rPr lang="en-US" smtClean="0"/>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BE8FE08-9159-5F4F-AA60-5E481B75A42B}" type="datetime1">
              <a:rPr lang="en-US" smtClean="0"/>
              <a:pPr>
                <a:defRPr/>
              </a:pPr>
              <a:t>1/31/2013</a:t>
            </a:fld>
            <a:endParaRPr lang="en-US"/>
          </a:p>
        </p:txBody>
      </p:sp>
      <p:sp>
        <p:nvSpPr>
          <p:cNvPr id="4" name="Slide Number Placeholder 5"/>
          <p:cNvSpPr>
            <a:spLocks noGrp="1"/>
          </p:cNvSpPr>
          <p:nvPr>
            <p:ph type="sldNum" sz="quarter" idx="12"/>
          </p:nvPr>
        </p:nvSpPr>
        <p:spPr/>
        <p:txBody>
          <a:bodyPr/>
          <a:lstStyle>
            <a:lvl1pPr>
              <a:defRPr/>
            </a:lvl1pPr>
          </a:lstStyle>
          <a:p>
            <a:pPr>
              <a:defRPr/>
            </a:pPr>
            <a:fld id="{483CC7AD-8559-7E43-A1EB-295EC20609A1}" type="slidenum">
              <a:rPr lang="en-US" smtClean="0"/>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66182ED7-CE03-0249-AD06-B17D70FBB114}" type="datetime1">
              <a:rPr lang="en-US" smtClean="0"/>
              <a:pPr>
                <a:defRPr/>
              </a:pPr>
              <a:t>1/31/2013</a:t>
            </a:fld>
            <a:endParaRPr lang="en-US"/>
          </a:p>
        </p:txBody>
      </p:sp>
      <p:sp>
        <p:nvSpPr>
          <p:cNvPr id="6" name="Footer Placeholder 4"/>
          <p:cNvSpPr>
            <a:spLocks noGrp="1"/>
          </p:cNvSpPr>
          <p:nvPr>
            <p:ph type="ftr" sz="quarter" idx="11"/>
          </p:nvPr>
        </p:nvSpPr>
        <p:spPr>
          <a:xfrm>
            <a:off x="3124200" y="6356350"/>
            <a:ext cx="2895600" cy="365125"/>
          </a:xfrm>
          <a:prstGeom prst="rect">
            <a:avLst/>
          </a:prstGeom>
        </p:spPr>
        <p:txBody>
          <a:bodyPr/>
          <a:lstStyle>
            <a:lvl1pPr>
              <a:defRPr/>
            </a:lvl1pPr>
          </a:lstStyle>
          <a:p>
            <a:pPr>
              <a:defRPr/>
            </a:pPr>
            <a:r>
              <a:rPr lang="en-US" smtClean="0"/>
              <a:t>Chapter 1  Introduction</a:t>
            </a:r>
            <a:endParaRPr lang="en-US"/>
          </a:p>
        </p:txBody>
      </p:sp>
      <p:sp>
        <p:nvSpPr>
          <p:cNvPr id="7" name="Slide Number Placeholder 5"/>
          <p:cNvSpPr>
            <a:spLocks noGrp="1"/>
          </p:cNvSpPr>
          <p:nvPr>
            <p:ph type="sldNum" sz="quarter" idx="12"/>
          </p:nvPr>
        </p:nvSpPr>
        <p:spPr/>
        <p:txBody>
          <a:bodyPr/>
          <a:lstStyle>
            <a:lvl1pPr>
              <a:defRPr/>
            </a:lvl1pPr>
          </a:lstStyle>
          <a:p>
            <a:pPr>
              <a:defRPr/>
            </a:pPr>
            <a:fld id="{9CCF4E67-007C-EC49-A171-0CCACA5728AA}" type="slidenum">
              <a:rPr lang="en-US" smtClean="0"/>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GB" noProof="0" smtClean="0"/>
              <a:t>Click icon to add picture</a:t>
            </a:r>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DDD2171E-7F5B-1645-A3F1-E3F76AA76B1C}" type="datetime1">
              <a:rPr lang="en-US" smtClean="0"/>
              <a:pPr>
                <a:defRPr/>
              </a:pPr>
              <a:t>1/31/2013</a:t>
            </a:fld>
            <a:endParaRPr lang="en-US"/>
          </a:p>
        </p:txBody>
      </p:sp>
      <p:sp>
        <p:nvSpPr>
          <p:cNvPr id="6" name="Footer Placeholder 4"/>
          <p:cNvSpPr>
            <a:spLocks noGrp="1"/>
          </p:cNvSpPr>
          <p:nvPr>
            <p:ph type="ftr" sz="quarter" idx="11"/>
          </p:nvPr>
        </p:nvSpPr>
        <p:spPr>
          <a:xfrm>
            <a:off x="3124200" y="6356350"/>
            <a:ext cx="2895600" cy="365125"/>
          </a:xfrm>
          <a:prstGeom prst="rect">
            <a:avLst/>
          </a:prstGeom>
        </p:spPr>
        <p:txBody>
          <a:bodyPr/>
          <a:lstStyle>
            <a:lvl1pPr>
              <a:defRPr/>
            </a:lvl1pPr>
          </a:lstStyle>
          <a:p>
            <a:pPr>
              <a:defRPr/>
            </a:pPr>
            <a:r>
              <a:rPr lang="en-US" smtClean="0"/>
              <a:t>Chapter 1  Introduction</a:t>
            </a:r>
            <a:endParaRPr lang="en-US"/>
          </a:p>
        </p:txBody>
      </p:sp>
      <p:sp>
        <p:nvSpPr>
          <p:cNvPr id="7" name="Slide Number Placeholder 5"/>
          <p:cNvSpPr>
            <a:spLocks noGrp="1"/>
          </p:cNvSpPr>
          <p:nvPr>
            <p:ph type="sldNum" sz="quarter" idx="12"/>
          </p:nvPr>
        </p:nvSpPr>
        <p:spPr/>
        <p:txBody>
          <a:bodyPr/>
          <a:lstStyle>
            <a:lvl1pPr>
              <a:defRPr/>
            </a:lvl1pPr>
          </a:lstStyle>
          <a:p>
            <a:pPr>
              <a:defRPr/>
            </a:pPr>
            <a:fld id="{6F498F28-1EFD-694F-A2AA-842B8894902D}" type="slidenum">
              <a:rPr lang="en-US" smtClean="0"/>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7293232"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GB" smtClean="0"/>
              <a:t>Click to edit Master title style</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cs typeface="+mn-cs"/>
              </a:defRPr>
            </a:lvl1pPr>
          </a:lstStyle>
          <a:p>
            <a:pPr>
              <a:defRPr/>
            </a:pPr>
            <a:fld id="{1272B022-BC72-0B43-A9D0-138C93EE97D0}" type="datetime1">
              <a:rPr lang="en-US" smtClean="0"/>
              <a:pPr>
                <a:defRPr/>
              </a:pPr>
              <a:t>1/31/2013</a:t>
            </a:fld>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cs typeface="+mn-cs"/>
              </a:defRPr>
            </a:lvl1pPr>
          </a:lstStyle>
          <a:p>
            <a:pPr>
              <a:defRPr/>
            </a:pPr>
            <a:fld id="{FC0CE10A-1ABB-4B47-8A20-2A1E99C99C63}" type="slidenum">
              <a:rPr lang="en-US" smtClean="0"/>
              <a:pPr>
                <a:defRPr/>
              </a:pPr>
              <a:t>‹#›</a:t>
            </a:fld>
            <a:endParaRPr lang="en-US" dirty="0"/>
          </a:p>
        </p:txBody>
      </p:sp>
      <p:cxnSp>
        <p:nvCxnSpPr>
          <p:cNvPr id="9" name="Straight Connector 8"/>
          <p:cNvCxnSpPr/>
          <p:nvPr/>
        </p:nvCxnSpPr>
        <p:spPr>
          <a:xfrm>
            <a:off x="457200" y="1419226"/>
            <a:ext cx="7305805" cy="1588"/>
          </a:xfrm>
          <a:prstGeom prst="line">
            <a:avLst/>
          </a:prstGeom>
          <a:ln>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57200" y="1419226"/>
            <a:ext cx="7305805" cy="1588"/>
          </a:xfrm>
          <a:prstGeom prst="line">
            <a:avLst/>
          </a:prstGeom>
          <a:ln>
            <a:solidFill>
              <a:schemeClr val="tx1">
                <a:lumMod val="75000"/>
                <a:lumOff val="25000"/>
              </a:schemeClr>
            </a:solidFill>
          </a:ln>
        </p:spPr>
        <p:style>
          <a:lnRef idx="2">
            <a:schemeClr val="accent1"/>
          </a:lnRef>
          <a:fillRef idx="0">
            <a:schemeClr val="accent1"/>
          </a:fillRef>
          <a:effectRef idx="1">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defTabSz="457200" rtl="0" eaLnBrk="1" fontAlgn="base" hangingPunct="1">
        <a:spcBef>
          <a:spcPct val="0"/>
        </a:spcBef>
        <a:spcAft>
          <a:spcPct val="0"/>
        </a:spcAft>
        <a:defRPr sz="2400" b="1" u="none" kern="1200">
          <a:solidFill>
            <a:srgbClr val="46424D"/>
          </a:solidFill>
          <a:latin typeface="Arial"/>
          <a:ea typeface="ＭＳ Ｐゴシック" charset="-128"/>
          <a:cs typeface="Arial"/>
        </a:defRPr>
      </a:lvl1pPr>
      <a:lvl2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2pPr>
      <a:lvl3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3pPr>
      <a:lvl4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4pPr>
      <a:lvl5pPr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5pPr>
      <a:lvl6pPr marL="4572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6pPr>
      <a:lvl7pPr marL="9144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7pPr>
      <a:lvl8pPr marL="13716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8pPr>
      <a:lvl9pPr marL="1828800" algn="ctr" defTabSz="457200" rtl="0" eaLnBrk="1" fontAlgn="base" hangingPunct="1">
        <a:spcBef>
          <a:spcPct val="0"/>
        </a:spcBef>
        <a:spcAft>
          <a:spcPct val="0"/>
        </a:spcAft>
        <a:defRPr sz="2400">
          <a:solidFill>
            <a:schemeClr val="tx1"/>
          </a:solidFill>
          <a:latin typeface="Calibri" charset="0"/>
          <a:ea typeface="ＭＳ Ｐゴシック" charset="-128"/>
          <a:cs typeface="ＭＳ Ｐゴシック" charset="-128"/>
        </a:defRPr>
      </a:lvl9pPr>
    </p:titleStyle>
    <p:bodyStyle>
      <a:lvl1pPr marL="342900" indent="-342900" algn="l" defTabSz="457200" rtl="0" eaLnBrk="1" fontAlgn="base" hangingPunct="1">
        <a:spcBef>
          <a:spcPct val="20000"/>
        </a:spcBef>
        <a:spcAft>
          <a:spcPct val="0"/>
        </a:spcAft>
        <a:buFont typeface="Arial" charset="0"/>
        <a:buChar char="•"/>
        <a:defRPr sz="3200" kern="1200">
          <a:solidFill>
            <a:schemeClr val="tx1"/>
          </a:solidFill>
          <a:latin typeface="+mn-lt"/>
          <a:ea typeface="ＭＳ Ｐゴシック" charset="-128"/>
          <a:cs typeface="ＭＳ Ｐゴシック" charset="-128"/>
        </a:defRPr>
      </a:lvl1pPr>
      <a:lvl2pPr marL="742950" indent="-285750" algn="l" defTabSz="457200" rtl="0" eaLnBrk="1" fontAlgn="base" hangingPunct="1">
        <a:spcBef>
          <a:spcPct val="20000"/>
        </a:spcBef>
        <a:spcAft>
          <a:spcPct val="0"/>
        </a:spcAft>
        <a:buFont typeface="Arial" charset="0"/>
        <a:defRPr sz="2800" kern="1200">
          <a:solidFill>
            <a:schemeClr val="tx1"/>
          </a:solidFill>
          <a:latin typeface="+mn-lt"/>
          <a:ea typeface="ＭＳ Ｐゴシック" charset="-128"/>
          <a:cs typeface="+mn-cs"/>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wav"/><Relationship Id="rId1" Type="http://schemas.microsoft.com/office/2007/relationships/media" Target="../media/media13.wav"/><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wav"/><Relationship Id="rId1" Type="http://schemas.microsoft.com/office/2007/relationships/media" Target="../media/media14.wav"/><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wav"/><Relationship Id="rId1" Type="http://schemas.microsoft.com/office/2007/relationships/media" Target="../media/media15.wav"/><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wav"/><Relationship Id="rId1" Type="http://schemas.microsoft.com/office/2007/relationships/media" Target="../media/media16.wav"/><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wav"/><Relationship Id="rId1" Type="http://schemas.microsoft.com/office/2007/relationships/media" Target="../media/media17.wav"/><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wav"/><Relationship Id="rId1" Type="http://schemas.microsoft.com/office/2007/relationships/media" Target="../media/media18.wav"/><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wav"/><Relationship Id="rId1" Type="http://schemas.microsoft.com/office/2007/relationships/media" Target="../media/media19.wav"/><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wav"/><Relationship Id="rId1" Type="http://schemas.microsoft.com/office/2007/relationships/media" Target="../media/media20.wav"/><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wav"/><Relationship Id="rId1" Type="http://schemas.microsoft.com/office/2007/relationships/media" Target="../media/media21.wav"/><Relationship Id="rId5" Type="http://schemas.openxmlformats.org/officeDocument/2006/relationships/image" Target="../media/image1.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wav"/><Relationship Id="rId1" Type="http://schemas.microsoft.com/office/2007/relationships/media" Target="../media/media22.wav"/><Relationship Id="rId5" Type="http://schemas.openxmlformats.org/officeDocument/2006/relationships/image" Target="../media/image1.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wav"/><Relationship Id="rId1" Type="http://schemas.microsoft.com/office/2007/relationships/media" Target="../media/media23.wav"/><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wav"/><Relationship Id="rId1" Type="http://schemas.microsoft.com/office/2007/relationships/media" Target="../media/media24.wav"/><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wav"/><Relationship Id="rId1" Type="http://schemas.microsoft.com/office/2007/relationships/media" Target="../media/media25.wav"/><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wav"/><Relationship Id="rId1" Type="http://schemas.microsoft.com/office/2007/relationships/media" Target="../media/media26.wav"/><Relationship Id="rId5" Type="http://schemas.openxmlformats.org/officeDocument/2006/relationships/image" Target="../media/image1.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wav"/><Relationship Id="rId1" Type="http://schemas.microsoft.com/office/2007/relationships/media" Target="../media/media27.wav"/><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wav"/><Relationship Id="rId1" Type="http://schemas.microsoft.com/office/2007/relationships/media" Target="../media/media28.wav"/><Relationship Id="rId5" Type="http://schemas.openxmlformats.org/officeDocument/2006/relationships/image" Target="../media/image1.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wav"/><Relationship Id="rId1" Type="http://schemas.microsoft.com/office/2007/relationships/media" Target="../media/media29.wav"/><Relationship Id="rId5" Type="http://schemas.openxmlformats.org/officeDocument/2006/relationships/image" Target="../media/image1.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ctrTitle"/>
          </p:nvPr>
        </p:nvSpPr>
        <p:spPr/>
        <p:txBody>
          <a:bodyPr/>
          <a:lstStyle/>
          <a:p>
            <a:pPr algn="ctr" eaLnBrk="1" hangingPunct="1"/>
            <a:r>
              <a:rPr lang="en-US" sz="3200" dirty="0" smtClean="0"/>
              <a:t>CS 389 – Software Engineering</a:t>
            </a:r>
          </a:p>
        </p:txBody>
      </p:sp>
      <p:sp>
        <p:nvSpPr>
          <p:cNvPr id="3" name="Subtitle 2"/>
          <p:cNvSpPr>
            <a:spLocks noGrp="1"/>
          </p:cNvSpPr>
          <p:nvPr>
            <p:ph type="subTitle" idx="1"/>
          </p:nvPr>
        </p:nvSpPr>
        <p:spPr>
          <a:xfrm>
            <a:off x="1371600" y="3886199"/>
            <a:ext cx="6400800" cy="2253343"/>
          </a:xfrm>
        </p:spPr>
        <p:txBody>
          <a:bodyPr/>
          <a:lstStyle/>
          <a:p>
            <a:pPr eaLnBrk="1" fontAlgn="auto" hangingPunct="1">
              <a:spcAft>
                <a:spcPts val="0"/>
              </a:spcAft>
              <a:buFont typeface="Arial"/>
              <a:buNone/>
              <a:defRPr/>
            </a:pPr>
            <a:r>
              <a:rPr lang="en-US" dirty="0" smtClean="0">
                <a:ea typeface="+mn-ea"/>
                <a:cs typeface="+mn-cs"/>
              </a:rPr>
              <a:t>Lecture 2 – Part 1</a:t>
            </a:r>
          </a:p>
          <a:p>
            <a:pPr fontAlgn="auto">
              <a:spcAft>
                <a:spcPts val="0"/>
              </a:spcAft>
              <a:defRPr/>
            </a:pPr>
            <a:r>
              <a:rPr lang="en-US" dirty="0"/>
              <a:t>Chapter 2 – Software </a:t>
            </a:r>
            <a:r>
              <a:rPr lang="en-US" dirty="0" smtClean="0"/>
              <a:t>Processes</a:t>
            </a:r>
          </a:p>
          <a:p>
            <a:pPr fontAlgn="auto">
              <a:spcAft>
                <a:spcPts val="0"/>
              </a:spcAft>
              <a:defRPr/>
            </a:pPr>
            <a:r>
              <a:rPr lang="en-US" sz="1800" dirty="0" smtClean="0">
                <a:ea typeface="+mn-ea"/>
                <a:cs typeface="+mn-cs"/>
              </a:rPr>
              <a:t>Adapted from: </a:t>
            </a:r>
          </a:p>
          <a:p>
            <a:pPr eaLnBrk="1" fontAlgn="auto" hangingPunct="1">
              <a:spcAft>
                <a:spcPts val="0"/>
              </a:spcAft>
              <a:buFont typeface="Arial"/>
              <a:buNone/>
              <a:defRPr/>
            </a:pPr>
            <a:r>
              <a:rPr lang="en-US" sz="1800" dirty="0" smtClean="0">
                <a:ea typeface="+mn-ea"/>
                <a:cs typeface="+mn-cs"/>
              </a:rPr>
              <a:t>Chap 1. </a:t>
            </a:r>
            <a:r>
              <a:rPr lang="en-US" sz="1800" dirty="0" err="1" smtClean="0">
                <a:ea typeface="+mn-ea"/>
                <a:cs typeface="+mn-cs"/>
              </a:rPr>
              <a:t>Sommerville</a:t>
            </a:r>
            <a:r>
              <a:rPr lang="en-US" sz="1800" dirty="0" smtClean="0">
                <a:ea typeface="+mn-ea"/>
                <a:cs typeface="+mn-cs"/>
              </a:rPr>
              <a:t> 9</a:t>
            </a:r>
            <a:r>
              <a:rPr lang="en-US" sz="1800" baseline="30000" dirty="0" smtClean="0">
                <a:ea typeface="+mn-ea"/>
                <a:cs typeface="+mn-cs"/>
              </a:rPr>
              <a:t>th</a:t>
            </a:r>
            <a:r>
              <a:rPr lang="en-US" sz="1800" dirty="0" smtClean="0">
                <a:ea typeface="+mn-ea"/>
                <a:cs typeface="+mn-cs"/>
              </a:rPr>
              <a:t> ed.</a:t>
            </a:r>
          </a:p>
          <a:p>
            <a:pPr eaLnBrk="1" fontAlgn="auto" hangingPunct="1">
              <a:spcAft>
                <a:spcPts val="0"/>
              </a:spcAft>
              <a:buFont typeface="Arial"/>
              <a:buNone/>
              <a:defRPr/>
            </a:pPr>
            <a:r>
              <a:rPr lang="en-US" sz="1800" dirty="0" smtClean="0">
                <a:ea typeface="+mn-ea"/>
                <a:cs typeface="+mn-cs"/>
              </a:rPr>
              <a:t>Chap 1. Pressman 6</a:t>
            </a:r>
            <a:r>
              <a:rPr lang="en-US" sz="1800" baseline="30000" dirty="0" smtClean="0">
                <a:ea typeface="+mn-ea"/>
                <a:cs typeface="+mn-cs"/>
              </a:rPr>
              <a:t>th</a:t>
            </a:r>
            <a:r>
              <a:rPr lang="en-US" sz="1800" dirty="0" smtClean="0">
                <a:ea typeface="+mn-ea"/>
                <a:cs typeface="+mn-cs"/>
              </a:rPr>
              <a:t> ed.</a:t>
            </a:r>
            <a:endParaRPr lang="en-US" sz="1800" dirty="0">
              <a:ea typeface="+mn-ea"/>
              <a:cs typeface="+mn-cs"/>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649"/>
    </mc:Choice>
    <mc:Fallback>
      <p:transition spd="slow" advTm="46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GB" dirty="0" smtClean="0"/>
              <a:t>Incremental development </a:t>
            </a:r>
            <a:br>
              <a:rPr lang="en-GB" dirty="0" smtClean="0"/>
            </a:br>
            <a:endParaRPr lang="en-US" dirty="0" smtClean="0"/>
          </a:p>
        </p:txBody>
      </p:sp>
      <p:sp>
        <p:nvSpPr>
          <p:cNvPr id="7" name="Slide Number Placeholder 6"/>
          <p:cNvSpPr>
            <a:spLocks noGrp="1"/>
          </p:cNvSpPr>
          <p:nvPr>
            <p:ph type="sldNum" sz="quarter" idx="12"/>
          </p:nvPr>
        </p:nvSpPr>
        <p:spPr/>
        <p:txBody>
          <a:bodyPr/>
          <a:lstStyle/>
          <a:p>
            <a:pPr>
              <a:defRPr/>
            </a:pPr>
            <a:fld id="{AFD720AD-0A16-4141-82CA-5619F80A2BC8}" type="slidenum">
              <a:rPr lang="en-US" smtClean="0"/>
              <a:pPr>
                <a:defRPr/>
              </a:pPr>
              <a:t>10</a:t>
            </a:fld>
            <a:endParaRPr lang="en-US"/>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68894" y="1894536"/>
            <a:ext cx="5904762" cy="3390476"/>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541210033"/>
      </p:ext>
    </p:extLst>
  </p:cSld>
  <p:clrMapOvr>
    <a:masterClrMapping/>
  </p:clrMapOvr>
  <mc:AlternateContent xmlns:mc="http://schemas.openxmlformats.org/markup-compatibility/2006">
    <mc:Choice xmlns:p14="http://schemas.microsoft.com/office/powerpoint/2010/main" Requires="p14">
      <p:transition spd="slow" p14:dur="2000" advTm="45160"/>
    </mc:Choice>
    <mc:Fallback>
      <p:transition spd="slow" advTm="45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r>
              <a:rPr lang="en-GB" dirty="0" smtClean="0"/>
              <a:t>Incremental development benefits</a:t>
            </a:r>
            <a:endParaRPr lang="en-GB" dirty="0"/>
          </a:p>
        </p:txBody>
      </p:sp>
      <p:sp>
        <p:nvSpPr>
          <p:cNvPr id="33795" name="Rectangle 3"/>
          <p:cNvSpPr>
            <a:spLocks noGrp="1" noChangeArrowheads="1"/>
          </p:cNvSpPr>
          <p:nvPr>
            <p:ph type="body" idx="1"/>
          </p:nvPr>
        </p:nvSpPr>
        <p:spPr/>
        <p:txBody>
          <a:bodyPr/>
          <a:lstStyle/>
          <a:p>
            <a:r>
              <a:rPr lang="en-GB" dirty="0" smtClean="0"/>
              <a:t>The cost of accommodating changing customer requirements is reduced. </a:t>
            </a:r>
          </a:p>
          <a:p>
            <a:pPr lvl="1"/>
            <a:r>
              <a:rPr lang="en-GB" dirty="0" smtClean="0"/>
              <a:t>The amount of analysis and documentation that has to be redone is much less than is required with the waterfall model.</a:t>
            </a:r>
          </a:p>
          <a:p>
            <a:r>
              <a:rPr lang="en-GB" dirty="0" smtClean="0"/>
              <a:t>It is easier to get customer feedback on the development work that has been done. </a:t>
            </a:r>
          </a:p>
          <a:p>
            <a:pPr lvl="1"/>
            <a:r>
              <a:rPr lang="en-GB" dirty="0" smtClean="0"/>
              <a:t>Customers can comment on demonstrations of the software and see how much has been implemented. </a:t>
            </a:r>
          </a:p>
          <a:p>
            <a:r>
              <a:rPr lang="en-GB" dirty="0" smtClean="0"/>
              <a:t>More rapid delivery and deployment of useful software to the customer is possible. </a:t>
            </a:r>
          </a:p>
          <a:p>
            <a:pPr lvl="1"/>
            <a:r>
              <a:rPr lang="en-GB" dirty="0" smtClean="0"/>
              <a:t>Customers are able to use and gain value from the software earlier than is possible with a waterfall process. </a:t>
            </a:r>
            <a:endParaRPr lang="en-GB" dirty="0"/>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11</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462761956"/>
      </p:ext>
    </p:extLst>
  </p:cSld>
  <p:clrMapOvr>
    <a:masterClrMapping/>
  </p:clrMapOvr>
  <p:transition advTm="6559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Incremental development problems</a:t>
            </a:r>
            <a:endParaRPr lang="en-US" dirty="0"/>
          </a:p>
        </p:txBody>
      </p:sp>
      <p:sp>
        <p:nvSpPr>
          <p:cNvPr id="3" name="Content Placeholder 2"/>
          <p:cNvSpPr>
            <a:spLocks noGrp="1"/>
          </p:cNvSpPr>
          <p:nvPr>
            <p:ph idx="1"/>
          </p:nvPr>
        </p:nvSpPr>
        <p:spPr/>
        <p:txBody>
          <a:bodyPr/>
          <a:lstStyle/>
          <a:p>
            <a:r>
              <a:rPr lang="en-GB" dirty="0" smtClean="0"/>
              <a:t>The process is not visible. </a:t>
            </a:r>
          </a:p>
          <a:p>
            <a:pPr lvl="1"/>
            <a:r>
              <a:rPr lang="en-GB" dirty="0" smtClean="0"/>
              <a:t>Managers need regular deliverables to measure progress. If systems are developed quickly, it is not cost-effective to produce documents that reflect every version of the system. </a:t>
            </a:r>
          </a:p>
          <a:p>
            <a:r>
              <a:rPr lang="en-GB" dirty="0" smtClean="0"/>
              <a:t>System structure tends to degrade as new increments are added</a:t>
            </a:r>
            <a:r>
              <a:rPr lang="en-GB" i="1" dirty="0" smtClean="0"/>
              <a:t>. </a:t>
            </a:r>
            <a:r>
              <a:rPr lang="en-GB" dirty="0" smtClean="0"/>
              <a:t> </a:t>
            </a:r>
          </a:p>
          <a:p>
            <a:pPr lvl="1"/>
            <a:r>
              <a:rPr lang="en-GB" dirty="0" smtClean="0"/>
              <a:t>Unless time and money is spent on refactoring to improve the software, regular change tends to corrupt its structure. Incorporating further software changes becomes increasingly difficult and costly. </a:t>
            </a:r>
          </a:p>
        </p:txBody>
      </p:sp>
      <p:sp>
        <p:nvSpPr>
          <p:cNvPr id="4" name="Slide Number Placeholder 3"/>
          <p:cNvSpPr>
            <a:spLocks noGrp="1"/>
          </p:cNvSpPr>
          <p:nvPr>
            <p:ph type="sldNum" sz="quarter" idx="12"/>
          </p:nvPr>
        </p:nvSpPr>
        <p:spPr/>
        <p:txBody>
          <a:bodyPr/>
          <a:lstStyle/>
          <a:p>
            <a:pPr>
              <a:defRPr/>
            </a:pPr>
            <a:fld id="{AFD720AD-0A16-4141-82CA-5619F80A2BC8}" type="slidenum">
              <a:rPr lang="en-US" smtClean="0"/>
              <a:pPr>
                <a:defRPr/>
              </a:pPr>
              <a:t>12</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334728393"/>
      </p:ext>
    </p:extLst>
  </p:cSld>
  <p:clrMapOvr>
    <a:masterClrMapping/>
  </p:clrMapOvr>
  <mc:AlternateContent xmlns:mc="http://schemas.openxmlformats.org/markup-compatibility/2006">
    <mc:Choice xmlns:p14="http://schemas.microsoft.com/office/powerpoint/2010/main" Requires="p14">
      <p:transition spd="slow" p14:dur="2000" advTm="78258"/>
    </mc:Choice>
    <mc:Fallback>
      <p:transition spd="slow" advTm="78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p:txBody>
          <a:bodyPr/>
          <a:lstStyle/>
          <a:p>
            <a:r>
              <a:rPr lang="en-GB" dirty="0" smtClean="0"/>
              <a:t>Reuse-oriented software engineering</a:t>
            </a:r>
            <a:endParaRPr lang="en-GB" dirty="0"/>
          </a:p>
        </p:txBody>
      </p:sp>
      <p:sp>
        <p:nvSpPr>
          <p:cNvPr id="99331" name="Rectangle 3"/>
          <p:cNvSpPr>
            <a:spLocks noGrp="1" noChangeArrowheads="1"/>
          </p:cNvSpPr>
          <p:nvPr>
            <p:ph type="body" idx="1"/>
          </p:nvPr>
        </p:nvSpPr>
        <p:spPr/>
        <p:txBody>
          <a:bodyPr/>
          <a:lstStyle/>
          <a:p>
            <a:r>
              <a:rPr lang="en-GB" dirty="0" smtClean="0"/>
              <a:t>Based on systematic reuse where systems are integrated from existing components or COTS (Commercial-off-the-shelf) systems.</a:t>
            </a:r>
          </a:p>
          <a:p>
            <a:r>
              <a:rPr lang="en-GB" dirty="0" smtClean="0"/>
              <a:t>Process stages</a:t>
            </a:r>
          </a:p>
          <a:p>
            <a:pPr lvl="1"/>
            <a:r>
              <a:rPr lang="en-GB" dirty="0" smtClean="0"/>
              <a:t>Component analysis;</a:t>
            </a:r>
          </a:p>
          <a:p>
            <a:pPr lvl="1"/>
            <a:r>
              <a:rPr lang="en-GB" dirty="0" smtClean="0"/>
              <a:t>Requirements modification;</a:t>
            </a:r>
          </a:p>
          <a:p>
            <a:pPr lvl="1"/>
            <a:r>
              <a:rPr lang="en-GB" dirty="0" smtClean="0"/>
              <a:t>System design with reuse;</a:t>
            </a:r>
          </a:p>
          <a:p>
            <a:pPr lvl="1"/>
            <a:r>
              <a:rPr lang="en-GB" dirty="0" smtClean="0"/>
              <a:t>Development and integration.</a:t>
            </a:r>
          </a:p>
          <a:p>
            <a:r>
              <a:rPr lang="en-GB" dirty="0" smtClean="0"/>
              <a:t>Reuse is now the standard approach for building many types of business system</a:t>
            </a:r>
          </a:p>
          <a:p>
            <a:pPr lvl="1"/>
            <a:r>
              <a:rPr lang="en-GB" dirty="0" smtClean="0"/>
              <a:t>Reuse covered in more depth in Chapter 16.</a:t>
            </a:r>
            <a:endParaRPr lang="en-GB" dirty="0"/>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13</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65138833"/>
      </p:ext>
    </p:extLst>
  </p:cSld>
  <p:clrMapOvr>
    <a:masterClrMapping/>
  </p:clrMapOvr>
  <mc:AlternateContent xmlns:mc="http://schemas.openxmlformats.org/markup-compatibility/2006">
    <mc:Choice xmlns:p14="http://schemas.microsoft.com/office/powerpoint/2010/main" Requires="p14">
      <p:transition spd="slow" p14:dur="2000" advTm="80117"/>
    </mc:Choice>
    <mc:Fallback>
      <p:transition spd="slow" advTm="801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GB" dirty="0" smtClean="0"/>
              <a:t>Reuse-oriented software engineering</a:t>
            </a:r>
          </a:p>
        </p:txBody>
      </p:sp>
      <p:sp>
        <p:nvSpPr>
          <p:cNvPr id="7" name="Slide Number Placeholder 6"/>
          <p:cNvSpPr>
            <a:spLocks noGrp="1"/>
          </p:cNvSpPr>
          <p:nvPr>
            <p:ph type="sldNum" sz="quarter" idx="12"/>
          </p:nvPr>
        </p:nvSpPr>
        <p:spPr/>
        <p:txBody>
          <a:bodyPr/>
          <a:lstStyle/>
          <a:p>
            <a:pPr>
              <a:defRPr/>
            </a:pPr>
            <a:fld id="{AFD720AD-0A16-4141-82CA-5619F80A2BC8}" type="slidenum">
              <a:rPr lang="en-US" smtClean="0"/>
              <a:pPr>
                <a:defRPr/>
              </a:pPr>
              <a:t>14</a:t>
            </a:fld>
            <a:endParaRPr lang="en-US"/>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9962" y="2215640"/>
            <a:ext cx="7263493" cy="3009524"/>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130193110"/>
      </p:ext>
    </p:extLst>
  </p:cSld>
  <p:clrMapOvr>
    <a:masterClrMapping/>
  </p:clrMapOvr>
  <mc:AlternateContent xmlns:mc="http://schemas.openxmlformats.org/markup-compatibility/2006">
    <mc:Choice xmlns:p14="http://schemas.microsoft.com/office/powerpoint/2010/main" Requires="p14">
      <p:transition spd="slow" p14:dur="2000" advTm="29587"/>
    </mc:Choice>
    <mc:Fallback>
      <p:transition spd="slow" advTm="295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software component</a:t>
            </a:r>
            <a:endParaRPr lang="en-US" dirty="0"/>
          </a:p>
        </p:txBody>
      </p:sp>
      <p:sp>
        <p:nvSpPr>
          <p:cNvPr id="3" name="Content Placeholder 2"/>
          <p:cNvSpPr>
            <a:spLocks noGrp="1"/>
          </p:cNvSpPr>
          <p:nvPr>
            <p:ph idx="1"/>
          </p:nvPr>
        </p:nvSpPr>
        <p:spPr/>
        <p:txBody>
          <a:bodyPr/>
          <a:lstStyle/>
          <a:p>
            <a:r>
              <a:rPr lang="en-GB" dirty="0" smtClean="0"/>
              <a:t>Web services that are developed according to service standards and which are available for remote invocation. </a:t>
            </a:r>
          </a:p>
          <a:p>
            <a:r>
              <a:rPr lang="en-GB" dirty="0" smtClean="0"/>
              <a:t>Collections of objects that are developed as a package to be integrated with a component framework such as .NET or J2EE.</a:t>
            </a:r>
          </a:p>
          <a:p>
            <a:r>
              <a:rPr lang="en-GB" dirty="0" smtClean="0"/>
              <a:t>Stand-alone software systems (COTS) that are configured for use in a particular environment.</a:t>
            </a:r>
          </a:p>
          <a:p>
            <a:endParaRPr lang="en-US" dirty="0"/>
          </a:p>
        </p:txBody>
      </p:sp>
      <p:sp>
        <p:nvSpPr>
          <p:cNvPr id="4" name="Slide Number Placeholder 3"/>
          <p:cNvSpPr>
            <a:spLocks noGrp="1"/>
          </p:cNvSpPr>
          <p:nvPr>
            <p:ph type="sldNum" sz="quarter" idx="12"/>
          </p:nvPr>
        </p:nvSpPr>
        <p:spPr/>
        <p:txBody>
          <a:bodyPr/>
          <a:lstStyle/>
          <a:p>
            <a:pPr>
              <a:defRPr/>
            </a:pPr>
            <a:fld id="{AFD720AD-0A16-4141-82CA-5619F80A2BC8}" type="slidenum">
              <a:rPr lang="en-US" smtClean="0"/>
              <a:pPr>
                <a:defRPr/>
              </a:pPr>
              <a:t>15</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365392637"/>
      </p:ext>
    </p:extLst>
  </p:cSld>
  <p:clrMapOvr>
    <a:masterClrMapping/>
  </p:clrMapOvr>
  <mc:AlternateContent xmlns:mc="http://schemas.openxmlformats.org/markup-compatibility/2006">
    <mc:Choice xmlns:p14="http://schemas.microsoft.com/office/powerpoint/2010/main" Requires="p14">
      <p:transition spd="slow" p14:dur="2000" advTm="34288"/>
    </mc:Choice>
    <mc:Fallback>
      <p:transition spd="slow" advTm="342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Process activities</a:t>
            </a:r>
            <a:endParaRPr lang="en-US" dirty="0"/>
          </a:p>
        </p:txBody>
      </p:sp>
      <p:sp>
        <p:nvSpPr>
          <p:cNvPr id="5" name="Content Placeholder 4"/>
          <p:cNvSpPr>
            <a:spLocks noGrp="1"/>
          </p:cNvSpPr>
          <p:nvPr>
            <p:ph idx="1"/>
          </p:nvPr>
        </p:nvSpPr>
        <p:spPr/>
        <p:txBody>
          <a:bodyPr/>
          <a:lstStyle/>
          <a:p>
            <a:r>
              <a:rPr lang="en-GB" dirty="0" smtClean="0"/>
              <a:t>Real software processes are inter-leaved sequences of technical, collaborative and managerial activities with the overall goal of specifying, designing, implementing and testing a software system. </a:t>
            </a:r>
          </a:p>
          <a:p>
            <a:r>
              <a:rPr lang="en-GB" dirty="0" smtClean="0"/>
              <a:t>The four basic process activities of specification, development, validation and evolution are organized differently in different development processes. In the waterfall model, they are organized in sequence, whereas in incremental development they are inter-leaved. </a:t>
            </a:r>
            <a:endParaRPr lang="en-US" dirty="0"/>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16</a:t>
            </a:fld>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926323334"/>
      </p:ext>
    </p:extLst>
  </p:cSld>
  <p:clrMapOvr>
    <a:masterClrMapping/>
  </p:clrMapOvr>
  <mc:AlternateContent xmlns:mc="http://schemas.openxmlformats.org/markup-compatibility/2006">
    <mc:Choice xmlns:p14="http://schemas.microsoft.com/office/powerpoint/2010/main" Requires="p14">
      <p:transition spd="slow" p14:dur="2000" advTm="39578"/>
    </mc:Choice>
    <mc:Fallback>
      <p:transition spd="slow" advTm="395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p:txBody>
          <a:bodyPr/>
          <a:lstStyle/>
          <a:p>
            <a:r>
              <a:rPr lang="en-GB" smtClean="0"/>
              <a:t>Software specification</a:t>
            </a:r>
            <a:endParaRPr lang="en-GB"/>
          </a:p>
        </p:txBody>
      </p:sp>
      <p:sp>
        <p:nvSpPr>
          <p:cNvPr id="84995" name="Rectangle 3"/>
          <p:cNvSpPr>
            <a:spLocks noGrp="1" noChangeArrowheads="1"/>
          </p:cNvSpPr>
          <p:nvPr>
            <p:ph type="body" idx="1"/>
          </p:nvPr>
        </p:nvSpPr>
        <p:spPr>
          <a:xfrm>
            <a:off x="416664" y="1600200"/>
            <a:ext cx="8460480" cy="4525963"/>
          </a:xfrm>
        </p:spPr>
        <p:txBody>
          <a:bodyPr/>
          <a:lstStyle/>
          <a:p>
            <a:r>
              <a:rPr lang="en-GB" dirty="0" smtClean="0"/>
              <a:t>The process of establishing what services are required and the constraints on the system’s operation and development.</a:t>
            </a:r>
          </a:p>
          <a:p>
            <a:r>
              <a:rPr lang="en-GB" dirty="0" smtClean="0"/>
              <a:t>Requirements engineering process</a:t>
            </a:r>
          </a:p>
          <a:p>
            <a:pPr lvl="1"/>
            <a:r>
              <a:rPr lang="en-GB" dirty="0" smtClean="0"/>
              <a:t>Feasibility study</a:t>
            </a:r>
          </a:p>
          <a:p>
            <a:pPr lvl="2"/>
            <a:r>
              <a:rPr lang="en-GB" dirty="0" smtClean="0"/>
              <a:t>Is it technically and financially feasible to build the system?</a:t>
            </a:r>
          </a:p>
          <a:p>
            <a:pPr lvl="1"/>
            <a:r>
              <a:rPr lang="en-GB" dirty="0" smtClean="0"/>
              <a:t>Requirements elicitation and analysis</a:t>
            </a:r>
          </a:p>
          <a:p>
            <a:pPr lvl="2"/>
            <a:r>
              <a:rPr lang="en-GB" dirty="0" smtClean="0"/>
              <a:t>What do the system stakeholders require or expect from the system?</a:t>
            </a:r>
          </a:p>
          <a:p>
            <a:pPr lvl="1"/>
            <a:r>
              <a:rPr lang="en-GB" dirty="0" smtClean="0"/>
              <a:t>Requirements specification	</a:t>
            </a:r>
          </a:p>
          <a:p>
            <a:pPr lvl="2"/>
            <a:r>
              <a:rPr lang="en-GB" dirty="0" smtClean="0"/>
              <a:t>Defining the requirements in detail</a:t>
            </a:r>
          </a:p>
          <a:p>
            <a:pPr lvl="1"/>
            <a:r>
              <a:rPr lang="en-GB" dirty="0" smtClean="0"/>
              <a:t>Requirements validation</a:t>
            </a:r>
          </a:p>
          <a:p>
            <a:pPr lvl="2"/>
            <a:r>
              <a:rPr lang="en-GB" dirty="0" smtClean="0"/>
              <a:t>Checking the validity of the requirements</a:t>
            </a:r>
            <a:endParaRPr lang="en-GB" dirty="0"/>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17</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051158463"/>
      </p:ext>
    </p:extLst>
  </p:cSld>
  <p:clrMapOvr>
    <a:masterClrMapping/>
  </p:clrMapOvr>
  <mc:AlternateContent xmlns:mc="http://schemas.openxmlformats.org/markup-compatibility/2006">
    <mc:Choice xmlns:p14="http://schemas.microsoft.com/office/powerpoint/2010/main" Requires="p14">
      <p:transition spd="slow" p14:dur="2000" advTm="102745"/>
    </mc:Choice>
    <mc:Fallback>
      <p:transition spd="slow" advTm="102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GB" dirty="0" smtClean="0"/>
              <a:t>The requirements engineering process</a:t>
            </a:r>
            <a:br>
              <a:rPr lang="en-GB" dirty="0" smtClean="0"/>
            </a:br>
            <a:endParaRPr lang="en-US" dirty="0" smtClean="0"/>
          </a:p>
        </p:txBody>
      </p:sp>
      <p:sp>
        <p:nvSpPr>
          <p:cNvPr id="7" name="Slide Number Placeholder 6"/>
          <p:cNvSpPr>
            <a:spLocks noGrp="1"/>
          </p:cNvSpPr>
          <p:nvPr>
            <p:ph type="sldNum" sz="quarter" idx="12"/>
          </p:nvPr>
        </p:nvSpPr>
        <p:spPr/>
        <p:txBody>
          <a:bodyPr/>
          <a:lstStyle/>
          <a:p>
            <a:pPr>
              <a:defRPr/>
            </a:pPr>
            <a:fld id="{AFD720AD-0A16-4141-82CA-5619F80A2BC8}" type="slidenum">
              <a:rPr lang="en-US" smtClean="0"/>
              <a:pPr>
                <a:defRPr/>
              </a:pPr>
              <a:t>18</a:t>
            </a:fld>
            <a:endParaRPr lang="en-US"/>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5987" y="1699754"/>
            <a:ext cx="6844445" cy="4101588"/>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111494742"/>
      </p:ext>
    </p:extLst>
  </p:cSld>
  <p:clrMapOvr>
    <a:masterClrMapping/>
  </p:clrMapOvr>
  <mc:AlternateContent xmlns:mc="http://schemas.openxmlformats.org/markup-compatibility/2006">
    <mc:Choice xmlns:p14="http://schemas.microsoft.com/office/powerpoint/2010/main" Requires="p14">
      <p:transition spd="slow" p14:dur="2000" advTm="35434"/>
    </mc:Choice>
    <mc:Fallback>
      <p:transition spd="slow" advTm="35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lstStyle/>
          <a:p>
            <a:r>
              <a:rPr lang="en-GB" smtClean="0"/>
              <a:t>Software design and implementation</a:t>
            </a:r>
            <a:endParaRPr lang="en-GB" dirty="0"/>
          </a:p>
        </p:txBody>
      </p:sp>
      <p:sp>
        <p:nvSpPr>
          <p:cNvPr id="86019" name="Rectangle 3"/>
          <p:cNvSpPr>
            <a:spLocks noGrp="1" noChangeArrowheads="1"/>
          </p:cNvSpPr>
          <p:nvPr>
            <p:ph type="body" idx="1"/>
          </p:nvPr>
        </p:nvSpPr>
        <p:spPr/>
        <p:txBody>
          <a:bodyPr/>
          <a:lstStyle/>
          <a:p>
            <a:r>
              <a:rPr lang="en-GB" smtClean="0"/>
              <a:t>The process of converting the system specification into an executable system.</a:t>
            </a:r>
          </a:p>
          <a:p>
            <a:r>
              <a:rPr lang="en-GB" smtClean="0"/>
              <a:t>Software design</a:t>
            </a:r>
          </a:p>
          <a:p>
            <a:pPr lvl="1"/>
            <a:r>
              <a:rPr lang="en-GB" smtClean="0"/>
              <a:t>Design a software structure that realises the specification;</a:t>
            </a:r>
          </a:p>
          <a:p>
            <a:r>
              <a:rPr lang="en-GB" smtClean="0"/>
              <a:t>Implementation</a:t>
            </a:r>
          </a:p>
          <a:p>
            <a:pPr lvl="1"/>
            <a:r>
              <a:rPr lang="en-GB" smtClean="0"/>
              <a:t>Translate this structure into an executable program;</a:t>
            </a:r>
          </a:p>
          <a:p>
            <a:r>
              <a:rPr lang="en-GB" smtClean="0"/>
              <a:t>The activities of design and implementation are closely related and may be inter-leaved.</a:t>
            </a:r>
            <a:endParaRPr lang="en-GB"/>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19</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893634139"/>
      </p:ext>
    </p:extLst>
  </p:cSld>
  <p:clrMapOvr>
    <a:masterClrMapping/>
  </p:clrMapOvr>
  <mc:AlternateContent xmlns:mc="http://schemas.openxmlformats.org/markup-compatibility/2006">
    <mc:Choice xmlns:p14="http://schemas.microsoft.com/office/powerpoint/2010/main" Requires="p14">
      <p:transition spd="slow" p14:dur="2000" advTm="46735"/>
    </mc:Choice>
    <mc:Fallback>
      <p:transition spd="slow" advTm="46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Topics covered</a:t>
            </a:r>
            <a:endParaRPr lang="en-US" dirty="0"/>
          </a:p>
        </p:txBody>
      </p:sp>
      <p:sp>
        <p:nvSpPr>
          <p:cNvPr id="3" name="Content Placeholder 2"/>
          <p:cNvSpPr>
            <a:spLocks noGrp="1"/>
          </p:cNvSpPr>
          <p:nvPr>
            <p:ph idx="1"/>
          </p:nvPr>
        </p:nvSpPr>
        <p:spPr/>
        <p:txBody>
          <a:bodyPr/>
          <a:lstStyle/>
          <a:p>
            <a:r>
              <a:rPr lang="en-GB" dirty="0" smtClean="0"/>
              <a:t>Software process models</a:t>
            </a:r>
          </a:p>
          <a:p>
            <a:r>
              <a:rPr lang="en-GB" dirty="0" smtClean="0"/>
              <a:t>Process activities</a:t>
            </a:r>
          </a:p>
          <a:p>
            <a:r>
              <a:rPr lang="en-GB" dirty="0" smtClean="0"/>
              <a:t>Coping with change</a:t>
            </a:r>
          </a:p>
          <a:p>
            <a:r>
              <a:rPr lang="en-GB" dirty="0" smtClean="0"/>
              <a:t>The Rational Unified Process</a:t>
            </a:r>
          </a:p>
          <a:p>
            <a:pPr lvl="1"/>
            <a:r>
              <a:rPr lang="en-GB" dirty="0" smtClean="0"/>
              <a:t>An example of a modern software process. </a:t>
            </a:r>
            <a:endParaRPr lang="en-US" dirty="0"/>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2</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688780211"/>
      </p:ext>
    </p:extLst>
  </p:cSld>
  <p:clrMapOvr>
    <a:masterClrMapping/>
  </p:clrMapOvr>
  <mc:AlternateContent xmlns:mc="http://schemas.openxmlformats.org/markup-compatibility/2006">
    <mc:Choice xmlns:p14="http://schemas.microsoft.com/office/powerpoint/2010/main" Requires="p14">
      <p:transition spd="slow" p14:dur="2000" advTm="33540"/>
    </mc:Choice>
    <mc:Fallback>
      <p:transition spd="slow" advTm="335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GB" dirty="0" smtClean="0"/>
              <a:t>A general model of the design process </a:t>
            </a:r>
            <a:br>
              <a:rPr lang="en-GB" dirty="0" smtClean="0"/>
            </a:br>
            <a:endParaRPr lang="en-US" dirty="0" smtClean="0"/>
          </a:p>
        </p:txBody>
      </p:sp>
      <p:sp>
        <p:nvSpPr>
          <p:cNvPr id="7" name="Slide Number Placeholder 6"/>
          <p:cNvSpPr>
            <a:spLocks noGrp="1"/>
          </p:cNvSpPr>
          <p:nvPr>
            <p:ph type="sldNum" sz="quarter" idx="12"/>
          </p:nvPr>
        </p:nvSpPr>
        <p:spPr/>
        <p:txBody>
          <a:bodyPr/>
          <a:lstStyle/>
          <a:p>
            <a:pPr>
              <a:defRPr/>
            </a:pPr>
            <a:fld id="{AFD720AD-0A16-4141-82CA-5619F80A2BC8}" type="slidenum">
              <a:rPr lang="en-US" smtClean="0"/>
              <a:pPr>
                <a:defRPr/>
              </a:pPr>
              <a:t>20</a:t>
            </a:fld>
            <a:endParaRPr lang="en-US"/>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31833" y="1651058"/>
            <a:ext cx="5879365" cy="4279365"/>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935694631"/>
      </p:ext>
    </p:extLst>
  </p:cSld>
  <p:clrMapOvr>
    <a:masterClrMapping/>
  </p:clrMapOvr>
  <mc:AlternateContent xmlns:mc="http://schemas.openxmlformats.org/markup-compatibility/2006">
    <mc:Choice xmlns:p14="http://schemas.microsoft.com/office/powerpoint/2010/main" Requires="p14">
      <p:transition spd="slow" p14:dur="2000" advTm="68255"/>
    </mc:Choice>
    <mc:Fallback>
      <p:transition spd="slow" advTm="68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activities</a:t>
            </a:r>
            <a:endParaRPr lang="en-US" dirty="0"/>
          </a:p>
        </p:txBody>
      </p:sp>
      <p:sp>
        <p:nvSpPr>
          <p:cNvPr id="3" name="Content Placeholder 2"/>
          <p:cNvSpPr>
            <a:spLocks noGrp="1"/>
          </p:cNvSpPr>
          <p:nvPr>
            <p:ph idx="1"/>
          </p:nvPr>
        </p:nvSpPr>
        <p:spPr/>
        <p:txBody>
          <a:bodyPr/>
          <a:lstStyle/>
          <a:p>
            <a:r>
              <a:rPr lang="en-GB" i="1" dirty="0" smtClean="0"/>
              <a:t>Architectural design,</a:t>
            </a:r>
            <a:r>
              <a:rPr lang="en-GB" dirty="0" smtClean="0"/>
              <a:t> where you identify the overall structure of the system, the principal components (sometimes called sub-systems or modules), their relationships and how they are distributed.</a:t>
            </a:r>
          </a:p>
          <a:p>
            <a:r>
              <a:rPr lang="en-GB" i="1" dirty="0" smtClean="0"/>
              <a:t>Interface design,</a:t>
            </a:r>
            <a:r>
              <a:rPr lang="en-GB" dirty="0" smtClean="0"/>
              <a:t> where you define the interfaces between system components. </a:t>
            </a:r>
          </a:p>
          <a:p>
            <a:r>
              <a:rPr lang="en-GB" i="1" dirty="0" smtClean="0"/>
              <a:t>Component design, </a:t>
            </a:r>
            <a:r>
              <a:rPr lang="en-GB" dirty="0" smtClean="0"/>
              <a:t>where you take each system component and design how it will operate. </a:t>
            </a:r>
          </a:p>
          <a:p>
            <a:r>
              <a:rPr lang="en-GB" i="1" dirty="0" smtClean="0"/>
              <a:t>Database design, </a:t>
            </a:r>
            <a:r>
              <a:rPr lang="en-GB" dirty="0" smtClean="0"/>
              <a:t>where you design the system data structures and how these are to be represented in a database. </a:t>
            </a:r>
          </a:p>
          <a:p>
            <a:endParaRPr lang="en-US" dirty="0"/>
          </a:p>
        </p:txBody>
      </p:sp>
      <p:sp>
        <p:nvSpPr>
          <p:cNvPr id="4" name="Slide Number Placeholder 3"/>
          <p:cNvSpPr>
            <a:spLocks noGrp="1"/>
          </p:cNvSpPr>
          <p:nvPr>
            <p:ph type="sldNum" sz="quarter" idx="12"/>
          </p:nvPr>
        </p:nvSpPr>
        <p:spPr/>
        <p:txBody>
          <a:bodyPr/>
          <a:lstStyle/>
          <a:p>
            <a:pPr>
              <a:defRPr/>
            </a:pPr>
            <a:fld id="{AFD720AD-0A16-4141-82CA-5619F80A2BC8}" type="slidenum">
              <a:rPr lang="en-US" smtClean="0"/>
              <a:pPr>
                <a:defRPr/>
              </a:pPr>
              <a:t>21</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736885910"/>
      </p:ext>
    </p:extLst>
  </p:cSld>
  <p:clrMapOvr>
    <a:masterClrMapping/>
  </p:clrMapOvr>
  <mc:AlternateContent xmlns:mc="http://schemas.openxmlformats.org/markup-compatibility/2006">
    <mc:Choice xmlns:p14="http://schemas.microsoft.com/office/powerpoint/2010/main" Requires="p14">
      <p:transition spd="slow" p14:dur="2000" advTm="18627"/>
    </mc:Choice>
    <mc:Fallback>
      <p:transition spd="slow" advTm="186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p:cNvSpPr>
            <a:spLocks noGrp="1" noChangeArrowheads="1"/>
          </p:cNvSpPr>
          <p:nvPr>
            <p:ph type="title"/>
          </p:nvPr>
        </p:nvSpPr>
        <p:spPr/>
        <p:txBody>
          <a:bodyPr/>
          <a:lstStyle/>
          <a:p>
            <a:r>
              <a:rPr lang="en-GB" smtClean="0"/>
              <a:t>Software validation</a:t>
            </a:r>
            <a:endParaRPr lang="en-GB"/>
          </a:p>
        </p:txBody>
      </p:sp>
      <p:sp>
        <p:nvSpPr>
          <p:cNvPr id="88067" name="Rectangle 3"/>
          <p:cNvSpPr>
            <a:spLocks noGrp="1" noChangeArrowheads="1"/>
          </p:cNvSpPr>
          <p:nvPr>
            <p:ph type="body" idx="1"/>
          </p:nvPr>
        </p:nvSpPr>
        <p:spPr/>
        <p:txBody>
          <a:bodyPr/>
          <a:lstStyle/>
          <a:p>
            <a:r>
              <a:rPr lang="en-GB" sz="2000" dirty="0" smtClean="0"/>
              <a:t>Verification and validation (V &amp; V) is intended to show that a system conforms to its specification and meets the requirements of the system customer.</a:t>
            </a:r>
          </a:p>
          <a:p>
            <a:pPr lvl="1"/>
            <a:r>
              <a:rPr lang="en-US" sz="1800" b="1" dirty="0" smtClean="0"/>
              <a:t>Validation: </a:t>
            </a:r>
            <a:r>
              <a:rPr lang="en-US" sz="1800" dirty="0"/>
              <a:t>The assurance that a product, service, or system meets the needs of the customer and other identified stakeholders. It often involves acceptance and suitability with external customers. </a:t>
            </a:r>
            <a:endParaRPr lang="en-US" sz="1800" dirty="0" smtClean="0"/>
          </a:p>
          <a:p>
            <a:pPr lvl="1"/>
            <a:r>
              <a:rPr lang="en-US" sz="1800" b="1" dirty="0" smtClean="0"/>
              <a:t>Verification: </a:t>
            </a:r>
            <a:r>
              <a:rPr lang="en-US" sz="1800" dirty="0"/>
              <a:t>The evaluation of whether or not a product, service, or system complies with a regulation, requirement, specification, or imposed condition. It is often an internal process.</a:t>
            </a:r>
            <a:endParaRPr lang="en-GB" sz="1800" dirty="0" smtClean="0"/>
          </a:p>
          <a:p>
            <a:r>
              <a:rPr lang="en-GB" sz="2000" dirty="0" smtClean="0"/>
              <a:t>Involves checking and review processes and system testing.</a:t>
            </a:r>
          </a:p>
          <a:p>
            <a:r>
              <a:rPr lang="en-GB" sz="2000" dirty="0" smtClean="0"/>
              <a:t>System testing involves executing the system with test cases that are derived from the specification of the real data to be processed by the system.</a:t>
            </a:r>
          </a:p>
          <a:p>
            <a:r>
              <a:rPr lang="en-GB" sz="2000" dirty="0" smtClean="0"/>
              <a:t>Testing is the most commonly used V &amp; V activity.</a:t>
            </a:r>
            <a:endParaRPr lang="en-GB" sz="2000" dirty="0"/>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22</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077325406"/>
      </p:ext>
    </p:extLst>
  </p:cSld>
  <p:clrMapOvr>
    <a:masterClrMapping/>
  </p:clrMapOvr>
  <mc:AlternateContent xmlns:mc="http://schemas.openxmlformats.org/markup-compatibility/2006">
    <mc:Choice xmlns:p14="http://schemas.microsoft.com/office/powerpoint/2010/main" Requires="p14">
      <p:transition spd="slow" p14:dur="2000" advTm="83801"/>
    </mc:Choice>
    <mc:Fallback>
      <p:transition spd="slow" advTm="83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GB" dirty="0" smtClean="0"/>
              <a:t>Stages of testing</a:t>
            </a:r>
            <a:br>
              <a:rPr lang="en-GB" dirty="0" smtClean="0"/>
            </a:br>
            <a:endParaRPr lang="en-US" dirty="0" smtClean="0"/>
          </a:p>
        </p:txBody>
      </p:sp>
      <p:sp>
        <p:nvSpPr>
          <p:cNvPr id="7" name="Slide Number Placeholder 6"/>
          <p:cNvSpPr>
            <a:spLocks noGrp="1"/>
          </p:cNvSpPr>
          <p:nvPr>
            <p:ph type="sldNum" sz="quarter" idx="12"/>
          </p:nvPr>
        </p:nvSpPr>
        <p:spPr/>
        <p:txBody>
          <a:bodyPr/>
          <a:lstStyle/>
          <a:p>
            <a:pPr>
              <a:defRPr/>
            </a:pPr>
            <a:fld id="{AFD720AD-0A16-4141-82CA-5619F80A2BC8}" type="slidenum">
              <a:rPr lang="en-US" smtClean="0"/>
              <a:pPr>
                <a:defRPr/>
              </a:pPr>
              <a:t>23</a:t>
            </a:fld>
            <a:endParaRPr lang="en-US"/>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5173" y="2199795"/>
            <a:ext cx="6793651" cy="2920635"/>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849735238"/>
      </p:ext>
    </p:extLst>
  </p:cSld>
  <p:clrMapOvr>
    <a:masterClrMapping/>
  </p:clrMapOvr>
  <mc:AlternateContent xmlns:mc="http://schemas.openxmlformats.org/markup-compatibility/2006">
    <mc:Choice xmlns:p14="http://schemas.microsoft.com/office/powerpoint/2010/main" Requires="p14">
      <p:transition spd="slow" p14:dur="2000" advTm="22693"/>
    </mc:Choice>
    <mc:Fallback>
      <p:transition spd="slow" advTm="226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title"/>
          </p:nvPr>
        </p:nvSpPr>
        <p:spPr/>
        <p:txBody>
          <a:bodyPr/>
          <a:lstStyle/>
          <a:p>
            <a:r>
              <a:rPr lang="en-GB" smtClean="0"/>
              <a:t>Testing stages</a:t>
            </a:r>
            <a:endParaRPr lang="en-GB"/>
          </a:p>
        </p:txBody>
      </p:sp>
      <p:sp>
        <p:nvSpPr>
          <p:cNvPr id="115715" name="Rectangle 3"/>
          <p:cNvSpPr>
            <a:spLocks noGrp="1" noChangeArrowheads="1"/>
          </p:cNvSpPr>
          <p:nvPr>
            <p:ph type="body" idx="1"/>
          </p:nvPr>
        </p:nvSpPr>
        <p:spPr/>
        <p:txBody>
          <a:bodyPr/>
          <a:lstStyle/>
          <a:p>
            <a:r>
              <a:rPr lang="en-GB" dirty="0" smtClean="0"/>
              <a:t>Development or component testing</a:t>
            </a:r>
          </a:p>
          <a:p>
            <a:pPr lvl="1"/>
            <a:r>
              <a:rPr lang="en-GB" dirty="0" smtClean="0"/>
              <a:t>Individual components are tested independently; </a:t>
            </a:r>
          </a:p>
          <a:p>
            <a:pPr lvl="1"/>
            <a:r>
              <a:rPr lang="en-GB" dirty="0" smtClean="0"/>
              <a:t>Components may be functions or objects or coherent groupings of these entities.</a:t>
            </a:r>
          </a:p>
          <a:p>
            <a:r>
              <a:rPr lang="en-GB" dirty="0" smtClean="0"/>
              <a:t>System testing</a:t>
            </a:r>
          </a:p>
          <a:p>
            <a:pPr lvl="1"/>
            <a:r>
              <a:rPr lang="en-GB" dirty="0" smtClean="0"/>
              <a:t>Testing of the system as a whole. Testing of emergent properties is particularly important.</a:t>
            </a:r>
          </a:p>
          <a:p>
            <a:r>
              <a:rPr lang="en-GB" dirty="0" smtClean="0"/>
              <a:t>Acceptance testing</a:t>
            </a:r>
          </a:p>
          <a:p>
            <a:pPr lvl="1"/>
            <a:r>
              <a:rPr lang="en-GB" dirty="0" smtClean="0"/>
              <a:t>Testing with customer data to check that the system meets the customer’s needs.</a:t>
            </a:r>
            <a:endParaRPr lang="en-GB" dirty="0"/>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24</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88774872"/>
      </p:ext>
    </p:extLst>
  </p:cSld>
  <p:clrMapOvr>
    <a:masterClrMapping/>
  </p:clrMapOvr>
  <mc:AlternateContent xmlns:mc="http://schemas.openxmlformats.org/markup-compatibility/2006">
    <mc:Choice xmlns:p14="http://schemas.microsoft.com/office/powerpoint/2010/main" Requires="p14">
      <p:transition spd="slow" p14:dur="2000" advTm="42712"/>
    </mc:Choice>
    <mc:Fallback>
      <p:transition spd="slow" advTm="427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GB" dirty="0" smtClean="0"/>
              <a:t>Testing phases in a plan-driven software process</a:t>
            </a:r>
            <a:br>
              <a:rPr lang="en-GB" dirty="0" smtClean="0"/>
            </a:br>
            <a:endParaRPr lang="en-US" dirty="0" smtClean="0"/>
          </a:p>
        </p:txBody>
      </p:sp>
      <p:sp>
        <p:nvSpPr>
          <p:cNvPr id="7" name="Slide Number Placeholder 6"/>
          <p:cNvSpPr>
            <a:spLocks noGrp="1"/>
          </p:cNvSpPr>
          <p:nvPr>
            <p:ph type="sldNum" sz="quarter" idx="12"/>
          </p:nvPr>
        </p:nvSpPr>
        <p:spPr/>
        <p:txBody>
          <a:bodyPr/>
          <a:lstStyle/>
          <a:p>
            <a:pPr>
              <a:defRPr/>
            </a:pPr>
            <a:fld id="{AFD720AD-0A16-4141-82CA-5619F80A2BC8}" type="slidenum">
              <a:rPr lang="en-US" smtClean="0"/>
              <a:pPr>
                <a:defRPr/>
              </a:pPr>
              <a:t>25</a:t>
            </a:fld>
            <a:endParaRPr lang="en-US"/>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200" y="1771693"/>
            <a:ext cx="8038096" cy="4038096"/>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835513893"/>
      </p:ext>
    </p:extLst>
  </p:cSld>
  <p:clrMapOvr>
    <a:masterClrMapping/>
  </p:clrMapOvr>
  <mc:AlternateContent xmlns:mc="http://schemas.openxmlformats.org/markup-compatibility/2006">
    <mc:Choice xmlns:p14="http://schemas.microsoft.com/office/powerpoint/2010/main" Requires="p14">
      <p:transition spd="slow" p14:dur="2000" advTm="50836"/>
    </mc:Choice>
    <mc:Fallback>
      <p:transition spd="slow" advTm="508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p:txBody>
          <a:bodyPr/>
          <a:lstStyle/>
          <a:p>
            <a:r>
              <a:rPr lang="en-GB" smtClean="0"/>
              <a:t>Software evolution</a:t>
            </a:r>
            <a:endParaRPr lang="en-GB"/>
          </a:p>
        </p:txBody>
      </p:sp>
      <p:sp>
        <p:nvSpPr>
          <p:cNvPr id="89091" name="Rectangle 3"/>
          <p:cNvSpPr>
            <a:spLocks noGrp="1" noChangeArrowheads="1"/>
          </p:cNvSpPr>
          <p:nvPr>
            <p:ph type="body" idx="1"/>
          </p:nvPr>
        </p:nvSpPr>
        <p:spPr/>
        <p:txBody>
          <a:bodyPr/>
          <a:lstStyle/>
          <a:p>
            <a:r>
              <a:rPr lang="en-GB" smtClean="0"/>
              <a:t>Software is inherently flexible and can change. </a:t>
            </a:r>
          </a:p>
          <a:p>
            <a:r>
              <a:rPr lang="en-GB" smtClean="0"/>
              <a:t>As requirements change through changing business circumstances, the software that supports the business must also evolve and change.</a:t>
            </a:r>
          </a:p>
          <a:p>
            <a:r>
              <a:rPr lang="en-GB" smtClean="0"/>
              <a:t>Although there has been a demarcation between development and evolution (maintenance) this is increasingly irrelevant as fewer and fewer systems are completely new.</a:t>
            </a:r>
            <a:endParaRPr lang="en-GB"/>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26</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227703775"/>
      </p:ext>
    </p:extLst>
  </p:cSld>
  <p:clrMapOvr>
    <a:masterClrMapping/>
  </p:clrMapOvr>
  <mc:AlternateContent xmlns:mc="http://schemas.openxmlformats.org/markup-compatibility/2006">
    <mc:Choice xmlns:p14="http://schemas.microsoft.com/office/powerpoint/2010/main" Requires="p14">
      <p:transition spd="slow" p14:dur="2000" advTm="75438"/>
    </mc:Choice>
    <mc:Fallback>
      <p:transition spd="slow" advTm="754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GB" dirty="0" smtClean="0"/>
              <a:t>System evolution </a:t>
            </a:r>
            <a:endParaRPr lang="en-US" dirty="0" smtClean="0"/>
          </a:p>
        </p:txBody>
      </p:sp>
      <p:sp>
        <p:nvSpPr>
          <p:cNvPr id="7" name="Slide Number Placeholder 6"/>
          <p:cNvSpPr>
            <a:spLocks noGrp="1"/>
          </p:cNvSpPr>
          <p:nvPr>
            <p:ph type="sldNum" sz="quarter" idx="12"/>
          </p:nvPr>
        </p:nvSpPr>
        <p:spPr/>
        <p:txBody>
          <a:bodyPr/>
          <a:lstStyle/>
          <a:p>
            <a:pPr>
              <a:defRPr/>
            </a:pPr>
            <a:fld id="{AFD720AD-0A16-4141-82CA-5619F80A2BC8}" type="slidenum">
              <a:rPr lang="en-US" smtClean="0"/>
              <a:pPr>
                <a:defRPr/>
              </a:pPr>
              <a:t>27</a:t>
            </a:fld>
            <a:endParaRPr lang="en-US"/>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0730" y="2109856"/>
            <a:ext cx="6882540" cy="3060318"/>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672080559"/>
      </p:ext>
    </p:extLst>
  </p:cSld>
  <p:clrMapOvr>
    <a:masterClrMapping/>
  </p:clrMapOvr>
  <mc:AlternateContent xmlns:mc="http://schemas.openxmlformats.org/markup-compatibility/2006">
    <mc:Choice xmlns:p14="http://schemas.microsoft.com/office/powerpoint/2010/main" Requires="p14">
      <p:transition spd="slow" p14:dur="2000" advTm="53140"/>
    </mc:Choice>
    <mc:Fallback>
      <p:transition spd="slow" advTm="53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Key points</a:t>
            </a:r>
            <a:endParaRPr lang="en-US" dirty="0"/>
          </a:p>
        </p:txBody>
      </p:sp>
      <p:sp>
        <p:nvSpPr>
          <p:cNvPr id="5" name="Content Placeholder 4"/>
          <p:cNvSpPr>
            <a:spLocks noGrp="1"/>
          </p:cNvSpPr>
          <p:nvPr>
            <p:ph idx="1"/>
          </p:nvPr>
        </p:nvSpPr>
        <p:spPr/>
        <p:txBody>
          <a:bodyPr/>
          <a:lstStyle/>
          <a:p>
            <a:r>
              <a:rPr lang="en-GB" dirty="0" smtClean="0"/>
              <a:t>Software processes are the activities involved in producing a software system. </a:t>
            </a:r>
          </a:p>
          <a:p>
            <a:r>
              <a:rPr lang="en-GB" dirty="0" smtClean="0"/>
              <a:t>Software process models are abstract representations of these processes.</a:t>
            </a:r>
          </a:p>
          <a:p>
            <a:r>
              <a:rPr lang="en-GB" dirty="0" smtClean="0"/>
              <a:t>General process models describe the organization of software processes. </a:t>
            </a:r>
          </a:p>
          <a:p>
            <a:r>
              <a:rPr lang="en-GB" dirty="0" smtClean="0"/>
              <a:t>Examples of these general models include the ‘waterfall’ model,  incremental development, and reuse-oriented development.</a:t>
            </a:r>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28</a:t>
            </a:fld>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90924872"/>
      </p:ext>
    </p:extLst>
  </p:cSld>
  <p:clrMapOvr>
    <a:masterClrMapping/>
  </p:clrMapOvr>
  <mc:AlternateContent xmlns:mc="http://schemas.openxmlformats.org/markup-compatibility/2006">
    <mc:Choice xmlns:p14="http://schemas.microsoft.com/office/powerpoint/2010/main" Requires="p14">
      <p:transition spd="slow" p14:dur="2000" advTm="27081"/>
    </mc:Choice>
    <mc:Fallback>
      <p:transition spd="slow" advTm="27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points</a:t>
            </a:r>
            <a:endParaRPr lang="en-US" dirty="0"/>
          </a:p>
        </p:txBody>
      </p:sp>
      <p:sp>
        <p:nvSpPr>
          <p:cNvPr id="3" name="Content Placeholder 2"/>
          <p:cNvSpPr>
            <a:spLocks noGrp="1"/>
          </p:cNvSpPr>
          <p:nvPr>
            <p:ph idx="1"/>
          </p:nvPr>
        </p:nvSpPr>
        <p:spPr/>
        <p:txBody>
          <a:bodyPr/>
          <a:lstStyle/>
          <a:p>
            <a:r>
              <a:rPr lang="en-GB" dirty="0" smtClean="0"/>
              <a:t>Requirements engineering is the process of developing a software specification.</a:t>
            </a:r>
          </a:p>
          <a:p>
            <a:r>
              <a:rPr lang="en-GB" dirty="0" smtClean="0"/>
              <a:t>Design and implementation processes are concerned with transforming a requirements specification into an executable software system. </a:t>
            </a:r>
          </a:p>
          <a:p>
            <a:r>
              <a:rPr lang="en-GB" dirty="0" smtClean="0"/>
              <a:t>Software validation is the process of checking that the system conforms to its specification and that it meets the real needs of the users of the system.</a:t>
            </a:r>
          </a:p>
          <a:p>
            <a:r>
              <a:rPr lang="en-GB" dirty="0" smtClean="0"/>
              <a:t>Software evolution takes place when you change existing software systems to meet new requirements. The software must evolve to remain useful.</a:t>
            </a:r>
          </a:p>
          <a:p>
            <a:endParaRPr lang="en-US" dirty="0"/>
          </a:p>
        </p:txBody>
      </p:sp>
      <p:sp>
        <p:nvSpPr>
          <p:cNvPr id="4" name="Slide Number Placeholder 3"/>
          <p:cNvSpPr>
            <a:spLocks noGrp="1"/>
          </p:cNvSpPr>
          <p:nvPr>
            <p:ph type="sldNum" sz="quarter" idx="12"/>
          </p:nvPr>
        </p:nvSpPr>
        <p:spPr/>
        <p:txBody>
          <a:bodyPr/>
          <a:lstStyle/>
          <a:p>
            <a:pPr>
              <a:defRPr/>
            </a:pPr>
            <a:fld id="{AFD720AD-0A16-4141-82CA-5619F80A2BC8}" type="slidenum">
              <a:rPr lang="en-US" smtClean="0"/>
              <a:pPr>
                <a:defRPr/>
              </a:pPr>
              <a:t>29</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025438463"/>
      </p:ext>
    </p:extLst>
  </p:cSld>
  <p:clrMapOvr>
    <a:masterClrMapping/>
  </p:clrMapOvr>
  <mc:AlternateContent xmlns:mc="http://schemas.openxmlformats.org/markup-compatibility/2006">
    <mc:Choice xmlns:p14="http://schemas.microsoft.com/office/powerpoint/2010/main" Requires="p14">
      <p:transition spd="slow" p14:dur="2000" advTm="33929"/>
    </mc:Choice>
    <mc:Fallback>
      <p:transition spd="slow" advTm="339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GB" smtClean="0"/>
              <a:t>The software process</a:t>
            </a:r>
            <a:endParaRPr lang="en-GB" dirty="0"/>
          </a:p>
        </p:txBody>
      </p:sp>
      <p:sp>
        <p:nvSpPr>
          <p:cNvPr id="17411" name="Rectangle 3"/>
          <p:cNvSpPr>
            <a:spLocks noGrp="1" noChangeArrowheads="1"/>
          </p:cNvSpPr>
          <p:nvPr>
            <p:ph type="body" idx="1"/>
          </p:nvPr>
        </p:nvSpPr>
        <p:spPr/>
        <p:txBody>
          <a:bodyPr/>
          <a:lstStyle/>
          <a:p>
            <a:r>
              <a:rPr lang="en-GB" dirty="0" smtClean="0"/>
              <a:t>A structured set of activities required to develop a </a:t>
            </a:r>
            <a:br>
              <a:rPr lang="en-GB" dirty="0" smtClean="0"/>
            </a:br>
            <a:r>
              <a:rPr lang="en-GB" dirty="0" smtClean="0"/>
              <a:t>software system. </a:t>
            </a:r>
          </a:p>
          <a:p>
            <a:r>
              <a:rPr lang="en-GB" dirty="0" smtClean="0"/>
              <a:t>Many different software processes but all involve:</a:t>
            </a:r>
          </a:p>
          <a:p>
            <a:pPr lvl="1"/>
            <a:r>
              <a:rPr lang="en-GB" i="1" dirty="0" smtClean="0"/>
              <a:t>Specification</a:t>
            </a:r>
            <a:r>
              <a:rPr lang="en-GB" dirty="0" smtClean="0"/>
              <a:t> – defining what the system should do;</a:t>
            </a:r>
          </a:p>
          <a:p>
            <a:pPr lvl="1"/>
            <a:r>
              <a:rPr lang="en-GB" i="1" dirty="0" smtClean="0"/>
              <a:t>Design and implementation </a:t>
            </a:r>
            <a:r>
              <a:rPr lang="en-GB" dirty="0" smtClean="0"/>
              <a:t>– defining the organization of the system and implementing the system;</a:t>
            </a:r>
          </a:p>
          <a:p>
            <a:pPr lvl="1"/>
            <a:r>
              <a:rPr lang="en-GB" i="1" dirty="0" smtClean="0"/>
              <a:t>Validation</a:t>
            </a:r>
            <a:r>
              <a:rPr lang="en-GB" dirty="0" smtClean="0"/>
              <a:t> – checking that it does what the customer wants;</a:t>
            </a:r>
          </a:p>
          <a:p>
            <a:pPr lvl="1"/>
            <a:r>
              <a:rPr lang="en-GB" i="1" dirty="0" smtClean="0"/>
              <a:t>Evolution</a:t>
            </a:r>
            <a:r>
              <a:rPr lang="en-GB" dirty="0" smtClean="0"/>
              <a:t> – changing the system in response to changing customer needs.</a:t>
            </a:r>
          </a:p>
          <a:p>
            <a:r>
              <a:rPr lang="en-GB" dirty="0" smtClean="0"/>
              <a:t>A software process model is an abstract representation of a process. It presents a description of a process from some particular perspective.</a:t>
            </a:r>
            <a:endParaRPr lang="en-GB" dirty="0"/>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3</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122311852"/>
      </p:ext>
    </p:extLst>
  </p:cSld>
  <p:clrMapOvr>
    <a:masterClrMapping/>
  </p:clrMapOvr>
  <p:transition advTm="5962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Software process descriptions</a:t>
            </a:r>
            <a:endParaRPr lang="en-US" dirty="0"/>
          </a:p>
        </p:txBody>
      </p:sp>
      <p:sp>
        <p:nvSpPr>
          <p:cNvPr id="3" name="Content Placeholder 2"/>
          <p:cNvSpPr>
            <a:spLocks noGrp="1"/>
          </p:cNvSpPr>
          <p:nvPr>
            <p:ph idx="1"/>
          </p:nvPr>
        </p:nvSpPr>
        <p:spPr/>
        <p:txBody>
          <a:bodyPr/>
          <a:lstStyle/>
          <a:p>
            <a:r>
              <a:rPr lang="en-GB" dirty="0" smtClean="0"/>
              <a:t>When we describe and discuss processes, we usually talk about the activities in these processes such as specifying a data model, designing a user interface, etc. and the ordering of these activities.</a:t>
            </a:r>
          </a:p>
          <a:p>
            <a:r>
              <a:rPr lang="en-GB" dirty="0" smtClean="0"/>
              <a:t>Process descriptions may also include:</a:t>
            </a:r>
          </a:p>
          <a:p>
            <a:pPr lvl="1"/>
            <a:r>
              <a:rPr lang="en-GB" i="1" dirty="0" smtClean="0"/>
              <a:t>Products</a:t>
            </a:r>
            <a:r>
              <a:rPr lang="en-GB" dirty="0" smtClean="0"/>
              <a:t>, which are the outcomes of a process activity; </a:t>
            </a:r>
          </a:p>
          <a:p>
            <a:pPr lvl="1"/>
            <a:r>
              <a:rPr lang="en-GB" i="1" dirty="0" smtClean="0"/>
              <a:t>Roles</a:t>
            </a:r>
            <a:r>
              <a:rPr lang="en-GB" dirty="0" smtClean="0"/>
              <a:t>, which reflect the responsibilities of the people involved in the process;</a:t>
            </a:r>
          </a:p>
          <a:p>
            <a:pPr lvl="1"/>
            <a:r>
              <a:rPr lang="en-GB" i="1" dirty="0" smtClean="0"/>
              <a:t>Pre- and post-conditions</a:t>
            </a:r>
            <a:r>
              <a:rPr lang="en-GB" dirty="0" smtClean="0"/>
              <a:t>, which are statements that are true before and after a process activity has been enacted or a product produced.   </a:t>
            </a:r>
            <a:endParaRPr lang="en-US" dirty="0"/>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4</a:t>
            </a:fld>
            <a:endParaRPr lang="en-US"/>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064499336"/>
      </p:ext>
    </p:extLst>
  </p:cSld>
  <p:clrMapOvr>
    <a:masterClrMapping/>
  </p:clrMapOvr>
  <mc:AlternateContent xmlns:mc="http://schemas.openxmlformats.org/markup-compatibility/2006">
    <mc:Choice xmlns:p14="http://schemas.microsoft.com/office/powerpoint/2010/main" Requires="p14">
      <p:transition spd="slow" p14:dur="2000" advTm="101759"/>
    </mc:Choice>
    <mc:Fallback>
      <p:transition spd="slow" advTm="1017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Plan-driven and agile processes</a:t>
            </a:r>
            <a:endParaRPr lang="en-US" dirty="0"/>
          </a:p>
        </p:txBody>
      </p:sp>
      <p:sp>
        <p:nvSpPr>
          <p:cNvPr id="3" name="Content Placeholder 2"/>
          <p:cNvSpPr>
            <a:spLocks noGrp="1"/>
          </p:cNvSpPr>
          <p:nvPr>
            <p:ph idx="1"/>
          </p:nvPr>
        </p:nvSpPr>
        <p:spPr/>
        <p:txBody>
          <a:bodyPr/>
          <a:lstStyle/>
          <a:p>
            <a:r>
              <a:rPr lang="en-GB" dirty="0" smtClean="0"/>
              <a:t>Plan-driven processes are processes where all of the process activities are planned in advance and progress is measured against this plan. </a:t>
            </a:r>
          </a:p>
          <a:p>
            <a:r>
              <a:rPr lang="en-GB" dirty="0" smtClean="0"/>
              <a:t>In agile processes, planning is incremental and it is easier to change the process to reflect changing customer requirements. </a:t>
            </a:r>
          </a:p>
          <a:p>
            <a:r>
              <a:rPr lang="en-GB" dirty="0" smtClean="0"/>
              <a:t>In practice, most practical processes include elements of both plan-driven and agile approaches. </a:t>
            </a:r>
          </a:p>
          <a:p>
            <a:r>
              <a:rPr lang="en-GB" dirty="0" smtClean="0"/>
              <a:t>There are no right or wrong software processes.</a:t>
            </a:r>
            <a:endParaRPr lang="en-US" dirty="0"/>
          </a:p>
        </p:txBody>
      </p:sp>
      <p:sp>
        <p:nvSpPr>
          <p:cNvPr id="4" name="Slide Number Placeholder 3"/>
          <p:cNvSpPr>
            <a:spLocks noGrp="1"/>
          </p:cNvSpPr>
          <p:nvPr>
            <p:ph type="sldNum" sz="quarter" idx="12"/>
          </p:nvPr>
        </p:nvSpPr>
        <p:spPr/>
        <p:txBody>
          <a:bodyPr/>
          <a:lstStyle/>
          <a:p>
            <a:pPr>
              <a:defRPr/>
            </a:pPr>
            <a:fld id="{AFD720AD-0A16-4141-82CA-5619F80A2BC8}" type="slidenum">
              <a:rPr lang="en-US" smtClean="0"/>
              <a:pPr>
                <a:defRPr/>
              </a:pPr>
              <a:t>5</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767788898"/>
      </p:ext>
    </p:extLst>
  </p:cSld>
  <p:clrMapOvr>
    <a:masterClrMapping/>
  </p:clrMapOvr>
  <mc:AlternateContent xmlns:mc="http://schemas.openxmlformats.org/markup-compatibility/2006">
    <mc:Choice xmlns:p14="http://schemas.microsoft.com/office/powerpoint/2010/main" Requires="p14">
      <p:transition spd="slow" p14:dur="2000" advTm="64777"/>
    </mc:Choice>
    <mc:Fallback>
      <p:transition spd="slow" advTm="647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GB" smtClean="0"/>
              <a:t>Software process models</a:t>
            </a:r>
            <a:endParaRPr lang="en-GB" dirty="0"/>
          </a:p>
        </p:txBody>
      </p:sp>
      <p:sp>
        <p:nvSpPr>
          <p:cNvPr id="25603" name="Rectangle 3"/>
          <p:cNvSpPr>
            <a:spLocks noGrp="1" noChangeArrowheads="1"/>
          </p:cNvSpPr>
          <p:nvPr>
            <p:ph type="body" idx="1"/>
          </p:nvPr>
        </p:nvSpPr>
        <p:spPr/>
        <p:txBody>
          <a:bodyPr/>
          <a:lstStyle/>
          <a:p>
            <a:r>
              <a:rPr lang="en-GB" dirty="0" smtClean="0"/>
              <a:t>The waterfall model</a:t>
            </a:r>
          </a:p>
          <a:p>
            <a:pPr lvl="1"/>
            <a:r>
              <a:rPr lang="en-GB" dirty="0" smtClean="0"/>
              <a:t>Plan-driven model. Separate and distinct phases of specification and development.</a:t>
            </a:r>
          </a:p>
          <a:p>
            <a:r>
              <a:rPr lang="en-GB" dirty="0" smtClean="0"/>
              <a:t>Incremental development</a:t>
            </a:r>
          </a:p>
          <a:p>
            <a:pPr lvl="1"/>
            <a:r>
              <a:rPr lang="en-GB" dirty="0" smtClean="0"/>
              <a:t>Specification, development and validation are interleaved. May be plan-driven or agile.</a:t>
            </a:r>
          </a:p>
          <a:p>
            <a:r>
              <a:rPr lang="en-GB" dirty="0" smtClean="0"/>
              <a:t>Reuse-oriented software engineering</a:t>
            </a:r>
          </a:p>
          <a:p>
            <a:pPr lvl="1"/>
            <a:r>
              <a:rPr lang="en-GB" dirty="0" smtClean="0"/>
              <a:t>The system is assembled from existing components. May be plan-driven or agile.</a:t>
            </a:r>
          </a:p>
          <a:p>
            <a:r>
              <a:rPr lang="en-GB" dirty="0" smtClean="0"/>
              <a:t>In practice, most large systems are developed using a process that incorporates elements from all of these models.</a:t>
            </a:r>
          </a:p>
        </p:txBody>
      </p:sp>
      <p:sp>
        <p:nvSpPr>
          <p:cNvPr id="9" name="Slide Number Placeholder 8"/>
          <p:cNvSpPr>
            <a:spLocks noGrp="1"/>
          </p:cNvSpPr>
          <p:nvPr>
            <p:ph type="sldNum" sz="quarter" idx="12"/>
          </p:nvPr>
        </p:nvSpPr>
        <p:spPr/>
        <p:txBody>
          <a:bodyPr/>
          <a:lstStyle/>
          <a:p>
            <a:pPr>
              <a:defRPr/>
            </a:pPr>
            <a:fld id="{AFD720AD-0A16-4141-82CA-5619F80A2BC8}" type="slidenum">
              <a:rPr lang="en-US" smtClean="0"/>
              <a:pPr>
                <a:defRPr/>
              </a:pPr>
              <a:t>6</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134872016"/>
      </p:ext>
    </p:extLst>
  </p:cSld>
  <p:clrMapOvr>
    <a:masterClrMapping/>
  </p:clrMapOvr>
  <p:transition advTm="6041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GB" dirty="0" smtClean="0"/>
              <a:t>The waterfall model</a:t>
            </a:r>
            <a:br>
              <a:rPr lang="en-GB" dirty="0" smtClean="0"/>
            </a:br>
            <a:endParaRPr lang="en-US" dirty="0" smtClean="0"/>
          </a:p>
        </p:txBody>
      </p:sp>
      <p:sp>
        <p:nvSpPr>
          <p:cNvPr id="7" name="Slide Number Placeholder 6"/>
          <p:cNvSpPr>
            <a:spLocks noGrp="1"/>
          </p:cNvSpPr>
          <p:nvPr>
            <p:ph type="sldNum" sz="quarter" idx="12"/>
          </p:nvPr>
        </p:nvSpPr>
        <p:spPr/>
        <p:txBody>
          <a:bodyPr/>
          <a:lstStyle/>
          <a:p>
            <a:pPr>
              <a:defRPr/>
            </a:pPr>
            <a:fld id="{AFD720AD-0A16-4141-82CA-5619F80A2BC8}" type="slidenum">
              <a:rPr lang="en-US" smtClean="0"/>
              <a:pPr>
                <a:defRPr/>
              </a:pPr>
              <a:t>7</a:t>
            </a:fld>
            <a:endParaRPr lang="en-US"/>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9797" y="1813487"/>
            <a:ext cx="6920635" cy="3974603"/>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212396577"/>
      </p:ext>
    </p:extLst>
  </p:cSld>
  <p:clrMapOvr>
    <a:masterClrMapping/>
  </p:clrMapOvr>
  <mc:AlternateContent xmlns:mc="http://schemas.openxmlformats.org/markup-compatibility/2006">
    <mc:Choice xmlns:p14="http://schemas.microsoft.com/office/powerpoint/2010/main" Requires="p14">
      <p:transition spd="slow" p14:dur="2000" advTm="96147"/>
    </mc:Choice>
    <mc:Fallback>
      <p:transition spd="slow" advTm="961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GB" smtClean="0"/>
              <a:t>Waterfall model phases</a:t>
            </a:r>
            <a:endParaRPr lang="en-GB"/>
          </a:p>
        </p:txBody>
      </p:sp>
      <p:sp>
        <p:nvSpPr>
          <p:cNvPr id="29699" name="Rectangle 3"/>
          <p:cNvSpPr>
            <a:spLocks noGrp="1" noChangeArrowheads="1"/>
          </p:cNvSpPr>
          <p:nvPr>
            <p:ph type="body" idx="1"/>
          </p:nvPr>
        </p:nvSpPr>
        <p:spPr/>
        <p:txBody>
          <a:bodyPr/>
          <a:lstStyle/>
          <a:p>
            <a:r>
              <a:rPr lang="en-GB" dirty="0" smtClean="0"/>
              <a:t>There are separate identified phases in the waterfall model:</a:t>
            </a:r>
          </a:p>
          <a:p>
            <a:pPr lvl="1"/>
            <a:r>
              <a:rPr lang="en-GB" dirty="0" smtClean="0"/>
              <a:t>Requirements analysis and definition</a:t>
            </a:r>
          </a:p>
          <a:p>
            <a:pPr lvl="1"/>
            <a:r>
              <a:rPr lang="en-GB" dirty="0" smtClean="0"/>
              <a:t>System and software design</a:t>
            </a:r>
          </a:p>
          <a:p>
            <a:pPr lvl="1"/>
            <a:r>
              <a:rPr lang="en-GB" dirty="0" smtClean="0"/>
              <a:t>Implementation and unit testing</a:t>
            </a:r>
          </a:p>
          <a:p>
            <a:pPr lvl="1"/>
            <a:r>
              <a:rPr lang="en-GB" dirty="0" smtClean="0"/>
              <a:t>Integration and system testing</a:t>
            </a:r>
          </a:p>
          <a:p>
            <a:pPr lvl="1"/>
            <a:r>
              <a:rPr lang="en-GB" dirty="0" smtClean="0"/>
              <a:t>Operation and maintenance</a:t>
            </a:r>
          </a:p>
          <a:p>
            <a:r>
              <a:rPr lang="en-GB" dirty="0" smtClean="0"/>
              <a:t>The main drawback of the waterfall model is the difficulty of accommodating change after the process is underway. In principle, a phase has to be complete before moving onto the next phase.</a:t>
            </a:r>
            <a:endParaRPr lang="en-GB" dirty="0"/>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8</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213798757"/>
      </p:ext>
    </p:extLst>
  </p:cSld>
  <p:clrMapOvr>
    <a:masterClrMapping/>
  </p:clrMapOvr>
  <p:transition advTm="3237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p:cNvSpPr>
            <a:spLocks noGrp="1" noChangeArrowheads="1"/>
          </p:cNvSpPr>
          <p:nvPr>
            <p:ph type="title"/>
          </p:nvPr>
        </p:nvSpPr>
        <p:spPr/>
        <p:txBody>
          <a:bodyPr/>
          <a:lstStyle/>
          <a:p>
            <a:r>
              <a:rPr lang="en-GB" smtClean="0"/>
              <a:t>Waterfall model problems</a:t>
            </a:r>
            <a:endParaRPr lang="en-GB"/>
          </a:p>
        </p:txBody>
      </p:sp>
      <p:sp>
        <p:nvSpPr>
          <p:cNvPr id="92163" name="Rectangle 3"/>
          <p:cNvSpPr>
            <a:spLocks noGrp="1" noChangeArrowheads="1"/>
          </p:cNvSpPr>
          <p:nvPr>
            <p:ph type="body" idx="1"/>
          </p:nvPr>
        </p:nvSpPr>
        <p:spPr/>
        <p:txBody>
          <a:bodyPr/>
          <a:lstStyle/>
          <a:p>
            <a:r>
              <a:rPr lang="en-GB" dirty="0" smtClean="0"/>
              <a:t>Inflexible partitioning of the project into distinct stages makes it difficult to respond to changing customer requirements.</a:t>
            </a:r>
          </a:p>
          <a:p>
            <a:pPr lvl="1"/>
            <a:r>
              <a:rPr lang="en-GB" dirty="0" smtClean="0"/>
              <a:t>Therefore, this model is only appropriate when the requirements are well-understood and changes will be fairly limited during the design process. </a:t>
            </a:r>
          </a:p>
          <a:p>
            <a:pPr lvl="1"/>
            <a:r>
              <a:rPr lang="en-GB" dirty="0" smtClean="0"/>
              <a:t>Few business systems have stable requirements.</a:t>
            </a:r>
          </a:p>
          <a:p>
            <a:r>
              <a:rPr lang="en-GB" dirty="0" smtClean="0"/>
              <a:t>The waterfall model is mostly used for large systems engineering projects where a system is developed at several sites.</a:t>
            </a:r>
          </a:p>
          <a:p>
            <a:pPr lvl="1"/>
            <a:r>
              <a:rPr lang="en-GB" dirty="0" smtClean="0"/>
              <a:t>In those circumstances, the plan-driven nature of the waterfall model helps coordinate the work. </a:t>
            </a:r>
            <a:endParaRPr lang="en-GB" dirty="0"/>
          </a:p>
        </p:txBody>
      </p:sp>
      <p:sp>
        <p:nvSpPr>
          <p:cNvPr id="6" name="Slide Number Placeholder 5"/>
          <p:cNvSpPr>
            <a:spLocks noGrp="1"/>
          </p:cNvSpPr>
          <p:nvPr>
            <p:ph type="sldNum" sz="quarter" idx="12"/>
          </p:nvPr>
        </p:nvSpPr>
        <p:spPr/>
        <p:txBody>
          <a:bodyPr/>
          <a:lstStyle/>
          <a:p>
            <a:pPr>
              <a:defRPr/>
            </a:pPr>
            <a:fld id="{AFD720AD-0A16-4141-82CA-5619F80A2BC8}" type="slidenum">
              <a:rPr lang="en-US" smtClean="0"/>
              <a:pPr>
                <a:defRPr/>
              </a:pPr>
              <a:t>9</a:t>
            </a:fld>
            <a:endParaRPr lang="en-US"/>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466435021"/>
      </p:ext>
    </p:extLst>
  </p:cSld>
  <p:clrMapOvr>
    <a:masterClrMapping/>
  </p:clrMapOvr>
  <mc:AlternateContent xmlns:mc="http://schemas.openxmlformats.org/markup-compatibility/2006">
    <mc:Choice xmlns:p14="http://schemas.microsoft.com/office/powerpoint/2010/main" Requires="p14">
      <p:transition spd="slow" p14:dur="2000" advTm="50479"/>
    </mc:Choice>
    <mc:Fallback>
      <p:transition spd="slow" advTm="50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E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SE9.thmx</Template>
  <TotalTime>2272</TotalTime>
  <Words>1494</Words>
  <Application>Microsoft Office PowerPoint</Application>
  <PresentationFormat>On-screen Show (4:3)</PresentationFormat>
  <Paragraphs>196</Paragraphs>
  <Slides>29</Slides>
  <Notes>29</Notes>
  <HiddenSlides>0</HiddenSlides>
  <MMClips>29</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SE9</vt:lpstr>
      <vt:lpstr>CS 389 – Software Engineering</vt:lpstr>
      <vt:lpstr>Topics covered</vt:lpstr>
      <vt:lpstr>The software process</vt:lpstr>
      <vt:lpstr>Software process descriptions</vt:lpstr>
      <vt:lpstr>Plan-driven and agile processes</vt:lpstr>
      <vt:lpstr>Software process models</vt:lpstr>
      <vt:lpstr>The waterfall model </vt:lpstr>
      <vt:lpstr>Waterfall model phases</vt:lpstr>
      <vt:lpstr>Waterfall model problems</vt:lpstr>
      <vt:lpstr>Incremental development  </vt:lpstr>
      <vt:lpstr>Incremental development benefits</vt:lpstr>
      <vt:lpstr>Incremental development problems</vt:lpstr>
      <vt:lpstr>Reuse-oriented software engineering</vt:lpstr>
      <vt:lpstr>Reuse-oriented software engineering</vt:lpstr>
      <vt:lpstr>Types of software component</vt:lpstr>
      <vt:lpstr>Process activities</vt:lpstr>
      <vt:lpstr>Software specification</vt:lpstr>
      <vt:lpstr>The requirements engineering process </vt:lpstr>
      <vt:lpstr>Software design and implementation</vt:lpstr>
      <vt:lpstr>A general model of the design process  </vt:lpstr>
      <vt:lpstr>Design activities</vt:lpstr>
      <vt:lpstr>Software validation</vt:lpstr>
      <vt:lpstr>Stages of testing </vt:lpstr>
      <vt:lpstr>Testing stages</vt:lpstr>
      <vt:lpstr>Testing phases in a plan-driven software process </vt:lpstr>
      <vt:lpstr>Software evolution</vt:lpstr>
      <vt:lpstr>System evolution </vt:lpstr>
      <vt:lpstr>Key points</vt:lpstr>
      <vt:lpstr>Key points</vt:lpstr>
    </vt:vector>
  </TitlesOfParts>
  <Company>St Andrews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Figures – Chapter 1</dc:title>
  <dc:creator>Ian Sommerville</dc:creator>
  <cp:lastModifiedBy>Frank</cp:lastModifiedBy>
  <cp:revision>54</cp:revision>
  <dcterms:created xsi:type="dcterms:W3CDTF">2009-12-29T10:39:27Z</dcterms:created>
  <dcterms:modified xsi:type="dcterms:W3CDTF">2013-01-31T15:35:47Z</dcterms:modified>
</cp:coreProperties>
</file>

<file path=docProps/thumbnail.jpeg>
</file>